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1" r:id="rId6"/>
    <p:sldId id="260" r:id="rId7"/>
    <p:sldId id="262" r:id="rId8"/>
    <p:sldId id="263" r:id="rId9"/>
    <p:sldId id="264" r:id="rId10"/>
    <p:sldId id="283" r:id="rId11"/>
    <p:sldId id="266" r:id="rId12"/>
    <p:sldId id="285" r:id="rId13"/>
    <p:sldId id="268" r:id="rId14"/>
    <p:sldId id="287" r:id="rId15"/>
    <p:sldId id="28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Lst>
  <p:sldSz cx="18288000" cy="10287000"/>
  <p:notesSz cx="6858000" cy="9144000"/>
  <p:embeddedFontLst>
    <p:embeddedFont>
      <p:font typeface="Cambria Math" panose="02040503050406030204" pitchFamily="18" charset="0"/>
      <p:regular r:id="rId29"/>
    </p:embeddedFont>
    <p:embeddedFont>
      <p:font typeface="Canva Sans" panose="020B0604020202020204" charset="0"/>
      <p:regular r:id="rId30"/>
    </p:embeddedFont>
    <p:embeddedFont>
      <p:font typeface="Canva Sans Bold" panose="020B0604020202020204" charset="0"/>
      <p:regular r:id="rId31"/>
    </p:embeddedFont>
    <p:embeddedFont>
      <p:font typeface="Canva Sans Italics" panose="020B0604020202020204" charset="0"/>
      <p:regular r:id="rId32"/>
    </p:embeddedFont>
    <p:embeddedFont>
      <p:font typeface="Cormorant Garamond Bold" panose="020B0604020202020204" charset="0"/>
      <p:regular r:id="rId33"/>
    </p:embeddedFont>
    <p:embeddedFont>
      <p:font typeface="DM Sans" pitchFamily="2" charset="0"/>
      <p:regular r:id="rId34"/>
      <p:bold r:id="rId35"/>
      <p:italic r:id="rId36"/>
      <p:boldItalic r:id="rId37"/>
    </p:embeddedFont>
    <p:embeddedFont>
      <p:font typeface="DM Sans Bold" charset="0"/>
      <p:regular r:id="rId38"/>
    </p:embeddedFont>
    <p:embeddedFont>
      <p:font typeface="Gagalin" panose="020B0604020202020204" charset="0"/>
      <p:regular r:id="rId39"/>
    </p:embeddedFont>
    <p:embeddedFont>
      <p:font typeface="Glacial Indifference" panose="020B0604020202020204" charset="0"/>
      <p:regular r:id="rId40"/>
    </p:embeddedFont>
    <p:embeddedFont>
      <p:font typeface="Open Sans Bold" panose="020B0604020202020204" charset="0"/>
      <p:regular r:id="rId41"/>
    </p:embeddedFont>
    <p:embeddedFont>
      <p:font typeface="Open Sans Extra Bold" panose="020B0604020202020204" charset="0"/>
      <p:regular r:id="rId42"/>
    </p:embeddedFont>
    <p:embeddedFont>
      <p:font typeface="Playfair Display" panose="00000500000000000000" pitchFamily="2" charset="0"/>
      <p:regular r:id="rId43"/>
      <p:bold r:id="rId44"/>
      <p:italic r:id="rId45"/>
      <p:boldItalic r:id="rId46"/>
    </p:embeddedFont>
    <p:embeddedFont>
      <p:font typeface="Poppins" panose="00000500000000000000" pitchFamily="2" charset="0"/>
      <p:regular r:id="rId47"/>
      <p:bold r:id="rId48"/>
      <p:italic r:id="rId49"/>
      <p:boldItalic r:id="rId50"/>
    </p:embeddedFont>
    <p:embeddedFont>
      <p:font typeface="Poppins Bold" panose="00000800000000000000" charset="0"/>
      <p:regular r:id="rId51"/>
    </p:embeddedFont>
    <p:embeddedFont>
      <p:font typeface="Poppins Ultra-Bold" panose="020B0604020202020204" charset="0"/>
      <p:regular r:id="rId5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2" d="100"/>
          <a:sy n="52" d="100"/>
        </p:scale>
        <p:origin x="850"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1.fntdata"/><Relationship Id="rId21" Type="http://schemas.openxmlformats.org/officeDocument/2006/relationships/slide" Target="slides/slide20.xml"/><Relationship Id="rId34" Type="http://schemas.openxmlformats.org/officeDocument/2006/relationships/font" Target="fonts/font6.fntdata"/><Relationship Id="rId42" Type="http://schemas.openxmlformats.org/officeDocument/2006/relationships/font" Target="fonts/font14.fntdata"/><Relationship Id="rId47" Type="http://schemas.openxmlformats.org/officeDocument/2006/relationships/font" Target="fonts/font19.fntdata"/><Relationship Id="rId50" Type="http://schemas.openxmlformats.org/officeDocument/2006/relationships/font" Target="fonts/font22.fntdata"/><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1.fntdata"/><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font" Target="fonts/font12.fntdata"/><Relationship Id="rId45" Type="http://schemas.openxmlformats.org/officeDocument/2006/relationships/font" Target="fonts/font17.fntdata"/><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4" Type="http://schemas.openxmlformats.org/officeDocument/2006/relationships/font" Target="fonts/font16.fntdata"/><Relationship Id="rId52" Type="http://schemas.openxmlformats.org/officeDocument/2006/relationships/font" Target="fonts/font2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font" Target="fonts/font7.fntdata"/><Relationship Id="rId43" Type="http://schemas.openxmlformats.org/officeDocument/2006/relationships/font" Target="fonts/font15.fntdata"/><Relationship Id="rId48" Type="http://schemas.openxmlformats.org/officeDocument/2006/relationships/font" Target="fonts/font20.fntdata"/><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23.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font" Target="fonts/font10.fntdata"/><Relationship Id="rId46" Type="http://schemas.openxmlformats.org/officeDocument/2006/relationships/font" Target="fonts/font18.fntdata"/><Relationship Id="rId20" Type="http://schemas.openxmlformats.org/officeDocument/2006/relationships/slide" Target="slides/slide19.xml"/><Relationship Id="rId41" Type="http://schemas.openxmlformats.org/officeDocument/2006/relationships/font" Target="fonts/font13.fntdata"/><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8.fntdata"/><Relationship Id="rId49" Type="http://schemas.openxmlformats.org/officeDocument/2006/relationships/font" Target="fonts/font21.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4/23/2024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4/23/2024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4/23/2024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4/23/2024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7.xml"/><Relationship Id="rId5" Type="http://schemas.openxmlformats.org/officeDocument/2006/relationships/image" Target="NULL"/><Relationship Id="rId4" Type="http://schemas.openxmlformats.org/officeDocument/2006/relationships/image" Target="../media/image28.png"/></Relationships>
</file>

<file path=ppt/slides/_rels/slide11.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image" Target="../media/image29.png"/><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3.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image" Target="../media/image35.png"/><Relationship Id="rId1" Type="http://schemas.openxmlformats.org/officeDocument/2006/relationships/slideLayout" Target="../slideLayouts/slideLayout7.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1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 Id="rId6" Type="http://schemas.openxmlformats.org/officeDocument/2006/relationships/image" Target="../media/image45.jpeg"/><Relationship Id="rId5" Type="http://schemas.openxmlformats.org/officeDocument/2006/relationships/image" Target="../media/image44.jpeg"/><Relationship Id="rId4" Type="http://schemas.openxmlformats.org/officeDocument/2006/relationships/image" Target="../media/image43.svg"/></Relationships>
</file>

<file path=ppt/slides/_rels/slide1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jpeg"/><Relationship Id="rId1" Type="http://schemas.openxmlformats.org/officeDocument/2006/relationships/slideLayout" Target="../slideLayouts/slideLayout7.xml"/><Relationship Id="rId4" Type="http://schemas.openxmlformats.org/officeDocument/2006/relationships/image" Target="../media/image48.svg"/></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5.png"/><Relationship Id="rId1" Type="http://schemas.openxmlformats.org/officeDocument/2006/relationships/slideLayout" Target="../slideLayouts/slideLayout7.xml"/><Relationship Id="rId4" Type="http://schemas.openxmlformats.org/officeDocument/2006/relationships/image" Target="../media/image24.svg"/></Relationships>
</file>

<file path=ppt/slides/_rels/slide1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3.svg"/></Relationships>
</file>

<file path=ppt/slides/_rels/slide1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53.svg"/><Relationship Id="rId2" Type="http://schemas.openxmlformats.org/officeDocument/2006/relationships/image" Target="../media/image52.png"/><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58.sv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60.jpeg"/><Relationship Id="rId7" Type="http://schemas.openxmlformats.org/officeDocument/2006/relationships/image" Target="../media/image64.jpeg"/><Relationship Id="rId2" Type="http://schemas.openxmlformats.org/officeDocument/2006/relationships/image" Target="../media/image59.jpeg"/><Relationship Id="rId1" Type="http://schemas.openxmlformats.org/officeDocument/2006/relationships/slideLayout" Target="../slideLayouts/slideLayout7.xml"/><Relationship Id="rId6" Type="http://schemas.openxmlformats.org/officeDocument/2006/relationships/image" Target="../media/image63.jpeg"/><Relationship Id="rId5" Type="http://schemas.openxmlformats.org/officeDocument/2006/relationships/image" Target="../media/image62.jpeg"/><Relationship Id="rId4" Type="http://schemas.openxmlformats.org/officeDocument/2006/relationships/image" Target="../media/image61.jpeg"/></Relationships>
</file>

<file path=ppt/slides/_rels/slide27.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9.svg"/></Relationships>
</file>

<file path=ppt/slides/_rels/slide5.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slides/_rels/slide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image" Target="../media/image24.svg"/></Relationships>
</file>

<file path=ppt/slides/_rels/slide9.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32" r="-32"/>
            </a:stretch>
          </a:blipFill>
        </p:spPr>
        <p:txBody>
          <a:bodyPr/>
          <a:lstStyle/>
          <a:p>
            <a:endParaRPr lang="en-IN"/>
          </a:p>
        </p:txBody>
      </p:sp>
      <p:grpSp>
        <p:nvGrpSpPr>
          <p:cNvPr id="3" name="Group 3"/>
          <p:cNvGrpSpPr/>
          <p:nvPr/>
        </p:nvGrpSpPr>
        <p:grpSpPr>
          <a:xfrm>
            <a:off x="301228" y="566099"/>
            <a:ext cx="17159288" cy="8229600"/>
            <a:chOff x="0" y="0"/>
            <a:chExt cx="4519319" cy="2167467"/>
          </a:xfrm>
        </p:grpSpPr>
        <p:sp>
          <p:nvSpPr>
            <p:cNvPr id="4" name="Freeform 4"/>
            <p:cNvSpPr/>
            <p:nvPr/>
          </p:nvSpPr>
          <p:spPr>
            <a:xfrm>
              <a:off x="0" y="0"/>
              <a:ext cx="4519318" cy="2167467"/>
            </a:xfrm>
            <a:custGeom>
              <a:avLst/>
              <a:gdLst/>
              <a:ahLst/>
              <a:cxnLst/>
              <a:rect l="l" t="t" r="r" b="b"/>
              <a:pathLst>
                <a:path w="4519318" h="2167467">
                  <a:moveTo>
                    <a:pt x="0" y="0"/>
                  </a:moveTo>
                  <a:lnTo>
                    <a:pt x="4519318" y="0"/>
                  </a:lnTo>
                  <a:lnTo>
                    <a:pt x="4519318" y="2167467"/>
                  </a:lnTo>
                  <a:lnTo>
                    <a:pt x="0" y="2167467"/>
                  </a:lnTo>
                  <a:close/>
                </a:path>
              </a:pathLst>
            </a:custGeom>
            <a:solidFill>
              <a:srgbClr val="145DA0">
                <a:alpha val="80000"/>
              </a:srgbClr>
            </a:solidFill>
            <a:ln w="38100" cap="sq">
              <a:solidFill>
                <a:srgbClr val="FFFFFF">
                  <a:alpha val="80000"/>
                </a:srgbClr>
              </a:solidFill>
              <a:prstDash val="solid"/>
              <a:miter/>
            </a:ln>
          </p:spPr>
          <p:txBody>
            <a:bodyPr/>
            <a:lstStyle/>
            <a:p>
              <a:endParaRPr lang="en-IN"/>
            </a:p>
          </p:txBody>
        </p:sp>
        <p:sp>
          <p:nvSpPr>
            <p:cNvPr id="5" name="TextBox 5"/>
            <p:cNvSpPr txBox="1"/>
            <p:nvPr/>
          </p:nvSpPr>
          <p:spPr>
            <a:xfrm>
              <a:off x="0" y="-38100"/>
              <a:ext cx="4519319" cy="2205567"/>
            </a:xfrm>
            <a:prstGeom prst="rect">
              <a:avLst/>
            </a:prstGeom>
          </p:spPr>
          <p:txBody>
            <a:bodyPr lIns="50800" tIns="50800" rIns="50800" bIns="50800" rtlCol="0" anchor="ctr"/>
            <a:lstStyle/>
            <a:p>
              <a:pPr algn="ctr">
                <a:lnSpc>
                  <a:spcPts val="2659"/>
                </a:lnSpc>
              </a:pPr>
              <a:endParaRPr/>
            </a:p>
          </p:txBody>
        </p:sp>
      </p:grpSp>
      <p:sp>
        <p:nvSpPr>
          <p:cNvPr id="6" name="TextBox 6"/>
          <p:cNvSpPr txBox="1"/>
          <p:nvPr/>
        </p:nvSpPr>
        <p:spPr>
          <a:xfrm>
            <a:off x="301228" y="1332862"/>
            <a:ext cx="17159288" cy="5470515"/>
          </a:xfrm>
          <a:prstGeom prst="rect">
            <a:avLst/>
          </a:prstGeom>
        </p:spPr>
        <p:txBody>
          <a:bodyPr lIns="0" tIns="0" rIns="0" bIns="0" rtlCol="0" anchor="t">
            <a:spAutoFit/>
          </a:bodyPr>
          <a:lstStyle/>
          <a:p>
            <a:pPr algn="ctr">
              <a:lnSpc>
                <a:spcPts val="14299"/>
              </a:lnSpc>
            </a:pPr>
            <a:r>
              <a:rPr lang="en-US" sz="12999" dirty="0">
                <a:solidFill>
                  <a:srgbClr val="FFFFFF"/>
                </a:solidFill>
                <a:latin typeface="Gagalin"/>
              </a:rPr>
              <a:t>ASSESSING </a:t>
            </a:r>
          </a:p>
          <a:p>
            <a:pPr algn="ctr">
              <a:lnSpc>
                <a:spcPts val="14299"/>
              </a:lnSpc>
            </a:pPr>
            <a:r>
              <a:rPr lang="en-US" sz="12999" dirty="0">
                <a:solidFill>
                  <a:srgbClr val="FFFFFF"/>
                </a:solidFill>
                <a:latin typeface="Gagalin"/>
              </a:rPr>
              <a:t>AIR POLLUTION </a:t>
            </a:r>
          </a:p>
          <a:p>
            <a:pPr marL="0" lvl="0" indent="0" algn="ctr">
              <a:lnSpc>
                <a:spcPts val="14299"/>
              </a:lnSpc>
            </a:pPr>
            <a:r>
              <a:rPr lang="en-US" sz="12999" dirty="0">
                <a:solidFill>
                  <a:srgbClr val="FFFFFF"/>
                </a:solidFill>
                <a:latin typeface="Gagalin"/>
              </a:rPr>
              <a:t>EFFECTS ON HEALTH</a:t>
            </a:r>
          </a:p>
        </p:txBody>
      </p:sp>
      <p:sp>
        <p:nvSpPr>
          <p:cNvPr id="7" name="TextBox 7"/>
          <p:cNvSpPr txBox="1"/>
          <p:nvPr/>
        </p:nvSpPr>
        <p:spPr>
          <a:xfrm>
            <a:off x="4159590" y="7027225"/>
            <a:ext cx="9485426" cy="1313180"/>
          </a:xfrm>
          <a:prstGeom prst="rect">
            <a:avLst/>
          </a:prstGeom>
        </p:spPr>
        <p:txBody>
          <a:bodyPr lIns="0" tIns="0" rIns="0" bIns="0" rtlCol="0" anchor="t">
            <a:spAutoFit/>
          </a:bodyPr>
          <a:lstStyle/>
          <a:p>
            <a:pPr marL="0" lvl="0" indent="0" algn="ctr">
              <a:lnSpc>
                <a:spcPts val="5320"/>
              </a:lnSpc>
              <a:spcBef>
                <a:spcPct val="0"/>
              </a:spcBef>
            </a:pPr>
            <a:r>
              <a:rPr lang="en-US" sz="3800" spc="-76">
                <a:solidFill>
                  <a:srgbClr val="FFFFFF"/>
                </a:solidFill>
                <a:latin typeface="Playfair Display"/>
              </a:rPr>
              <a:t>Modeling Associations with Poisson and Negative Binomial GLM</a:t>
            </a:r>
          </a:p>
        </p:txBody>
      </p:sp>
      <p:sp>
        <p:nvSpPr>
          <p:cNvPr id="8" name="TextBox 8"/>
          <p:cNvSpPr txBox="1"/>
          <p:nvPr/>
        </p:nvSpPr>
        <p:spPr>
          <a:xfrm>
            <a:off x="13585485" y="8871899"/>
            <a:ext cx="4401287" cy="1214954"/>
          </a:xfrm>
          <a:prstGeom prst="rect">
            <a:avLst/>
          </a:prstGeom>
        </p:spPr>
        <p:txBody>
          <a:bodyPr lIns="0" tIns="0" rIns="0" bIns="0" rtlCol="0" anchor="t">
            <a:spAutoFit/>
          </a:bodyPr>
          <a:lstStyle/>
          <a:p>
            <a:pPr algn="ctr">
              <a:lnSpc>
                <a:spcPts val="4843"/>
              </a:lnSpc>
            </a:pPr>
            <a:r>
              <a:rPr lang="en-US" sz="3459" spc="-69">
                <a:solidFill>
                  <a:srgbClr val="FFFFFF"/>
                </a:solidFill>
                <a:latin typeface="Cormorant Garamond Bold"/>
              </a:rPr>
              <a:t>Prof. Prashant Dhamale </a:t>
            </a:r>
          </a:p>
          <a:p>
            <a:pPr marL="0" lvl="0" indent="0" algn="ctr">
              <a:lnSpc>
                <a:spcPts val="4843"/>
              </a:lnSpc>
              <a:spcBef>
                <a:spcPct val="0"/>
              </a:spcBef>
            </a:pPr>
            <a:r>
              <a:rPr lang="en-US" sz="3459" spc="-69">
                <a:solidFill>
                  <a:srgbClr val="FFFFFF"/>
                </a:solidFill>
                <a:latin typeface="Cormorant Garamond Bold"/>
              </a:rPr>
              <a:t>Dr. Leena Kulkarni</a:t>
            </a:r>
          </a:p>
        </p:txBody>
      </p:sp>
      <p:pic>
        <p:nvPicPr>
          <p:cNvPr id="10" name="Picture 9">
            <a:extLst>
              <a:ext uri="{FF2B5EF4-FFF2-40B4-BE49-F238E27FC236}">
                <a16:creationId xmlns:a16="http://schemas.microsoft.com/office/drawing/2014/main" id="{C52E6494-9049-4D5E-AE36-36D03051BC9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1224" y="585527"/>
            <a:ext cx="5181600" cy="797481"/>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47242" y="242294"/>
            <a:ext cx="17793515" cy="9802411"/>
            <a:chOff x="0" y="0"/>
            <a:chExt cx="4982580" cy="2744893"/>
          </a:xfrm>
        </p:grpSpPr>
        <p:sp>
          <p:nvSpPr>
            <p:cNvPr id="3" name="Freeform 3"/>
            <p:cNvSpPr/>
            <p:nvPr/>
          </p:nvSpPr>
          <p:spPr>
            <a:xfrm>
              <a:off x="0" y="0"/>
              <a:ext cx="4982580" cy="2744893"/>
            </a:xfrm>
            <a:custGeom>
              <a:avLst/>
              <a:gdLst/>
              <a:ahLst/>
              <a:cxnLst/>
              <a:rect l="l" t="t" r="r" b="b"/>
              <a:pathLst>
                <a:path w="4982580" h="2744893">
                  <a:moveTo>
                    <a:pt x="0" y="0"/>
                  </a:moveTo>
                  <a:lnTo>
                    <a:pt x="4982580" y="0"/>
                  </a:lnTo>
                  <a:lnTo>
                    <a:pt x="4982580" y="2744893"/>
                  </a:lnTo>
                  <a:lnTo>
                    <a:pt x="0" y="2744893"/>
                  </a:lnTo>
                  <a:close/>
                </a:path>
              </a:pathLst>
            </a:custGeom>
            <a:solidFill>
              <a:srgbClr val="000000">
                <a:alpha val="0"/>
              </a:srgbClr>
            </a:solidFill>
            <a:ln w="228600" cap="sq">
              <a:solidFill>
                <a:srgbClr val="145DA0"/>
              </a:solidFill>
              <a:prstDash val="solid"/>
              <a:miter/>
            </a:ln>
          </p:spPr>
          <p:txBody>
            <a:bodyPr/>
            <a:lstStyle/>
            <a:p>
              <a:endParaRPr lang="en-IN"/>
            </a:p>
          </p:txBody>
        </p:sp>
        <p:sp>
          <p:nvSpPr>
            <p:cNvPr id="4" name="TextBox 4"/>
            <p:cNvSpPr txBox="1"/>
            <p:nvPr/>
          </p:nvSpPr>
          <p:spPr>
            <a:xfrm>
              <a:off x="0" y="-104775"/>
              <a:ext cx="4982580" cy="2849668"/>
            </a:xfrm>
            <a:prstGeom prst="rect">
              <a:avLst/>
            </a:prstGeom>
          </p:spPr>
          <p:txBody>
            <a:bodyPr lIns="50800" tIns="50800" rIns="50800" bIns="50800" rtlCol="0" anchor="ctr"/>
            <a:lstStyle/>
            <a:p>
              <a:pPr marL="0" lvl="0" indent="0" algn="ctr">
                <a:lnSpc>
                  <a:spcPts val="4759"/>
                </a:lnSpc>
                <a:spcBef>
                  <a:spcPct val="0"/>
                </a:spcBef>
              </a:pPr>
              <a:endParaRPr/>
            </a:p>
          </p:txBody>
        </p:sp>
      </p:gr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CCCD0809-9723-1CBC-B9C4-FC47E5F3F678}"/>
                  </a:ext>
                </a:extLst>
              </p:cNvPr>
              <p:cNvSpPr txBox="1"/>
              <p:nvPr/>
            </p:nvSpPr>
            <p:spPr>
              <a:xfrm>
                <a:off x="566530" y="682596"/>
                <a:ext cx="17188070" cy="1658339"/>
              </a:xfrm>
              <a:prstGeom prst="rect">
                <a:avLst/>
              </a:prstGeom>
              <a:noFill/>
            </p:spPr>
            <p:txBody>
              <a:bodyPr wrap="square">
                <a:spAutoFit/>
              </a:bodyPr>
              <a:lstStyle/>
              <a:p>
                <a:pPr>
                  <a:lnSpc>
                    <a:spcPct val="107000"/>
                  </a:lnSpc>
                  <a:spcAft>
                    <a:spcPts val="800"/>
                  </a:spcAft>
                </a:pPr>
                <a:r>
                  <a:rPr lang="en-US" sz="2400" kern="100" dirty="0">
                    <a:effectLst/>
                    <a:latin typeface="Poppins" panose="00000500000000000000" pitchFamily="2" charset="0"/>
                    <a:ea typeface="Calibri" panose="020F0502020204030204" pitchFamily="34" charset="0"/>
                    <a:cs typeface="Poppins" panose="00000500000000000000" pitchFamily="2" charset="0"/>
                  </a:rPr>
                  <a:t>Let {</a:t>
                </a:r>
                <a14:m>
                  <m:oMath xmlns:m="http://schemas.openxmlformats.org/officeDocument/2006/math">
                    <m:sSub>
                      <m:sSubPr>
                        <m:ctrlPr>
                          <a:rPr lang="en-US" sz="2400" i="1" kern="100">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2400" i="1" kern="100">
                            <a:effectLst/>
                            <a:latin typeface="Cambria Math" panose="02040503050406030204" pitchFamily="18" charset="0"/>
                            <a:ea typeface="Calibri" panose="020F0502020204030204" pitchFamily="34" charset="0"/>
                            <a:cs typeface="Times New Roman" panose="02020603050405020304" pitchFamily="18" charset="0"/>
                          </a:rPr>
                          <m:t>𝑌</m:t>
                        </m:r>
                      </m:e>
                      <m:sub>
                        <m:r>
                          <a:rPr lang="en-US" sz="2400" i="1" kern="100">
                            <a:effectLst/>
                            <a:latin typeface="Cambria Math" panose="02040503050406030204" pitchFamily="18" charset="0"/>
                            <a:ea typeface="Calibri" panose="020F0502020204030204" pitchFamily="34" charset="0"/>
                            <a:cs typeface="Times New Roman" panose="02020603050405020304" pitchFamily="18" charset="0"/>
                          </a:rPr>
                          <m:t>𝑡</m:t>
                        </m:r>
                      </m:sub>
                    </m:sSub>
                  </m:oMath>
                </a14:m>
                <a:r>
                  <a:rPr lang="en-US" sz="2400" kern="100" dirty="0">
                    <a:effectLst/>
                    <a:latin typeface="Poppins" panose="00000500000000000000" pitchFamily="2" charset="0"/>
                    <a:ea typeface="Calibri" panose="020F0502020204030204" pitchFamily="34" charset="0"/>
                    <a:cs typeface="Poppins" panose="00000500000000000000" pitchFamily="2" charset="0"/>
                  </a:rPr>
                  <a:t>} =  </a:t>
                </a:r>
                <a14:m>
                  <m:oMath xmlns:m="http://schemas.openxmlformats.org/officeDocument/2006/math">
                    <m:sSub>
                      <m:sSubPr>
                        <m:ctrlPr>
                          <a:rPr lang="en-US" sz="2400" i="1" kern="100">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2400" kern="100">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US" sz="2400" i="1" kern="100">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2400" i="1" kern="100">
                                <a:effectLst/>
                                <a:latin typeface="Cambria Math" panose="02040503050406030204" pitchFamily="18" charset="0"/>
                                <a:ea typeface="Calibri" panose="020F0502020204030204" pitchFamily="34" charset="0"/>
                                <a:cs typeface="Times New Roman" panose="02020603050405020304" pitchFamily="18" charset="0"/>
                              </a:rPr>
                              <m:t>𝑌</m:t>
                            </m:r>
                          </m:e>
                          <m:sub>
                            <m:r>
                              <a:rPr lang="en-US" sz="2400" i="1" kern="100">
                                <a:effectLst/>
                                <a:latin typeface="Cambria Math" panose="02040503050406030204" pitchFamily="18" charset="0"/>
                                <a:ea typeface="Calibri" panose="020F0502020204030204" pitchFamily="34" charset="0"/>
                                <a:cs typeface="Times New Roman" panose="02020603050405020304" pitchFamily="18" charset="0"/>
                              </a:rPr>
                              <m:t>𝑡</m:t>
                            </m:r>
                          </m:sub>
                        </m:sSub>
                        <m:r>
                          <a:rPr lang="en-US" sz="2400" kern="100">
                            <a:effectLst/>
                            <a:latin typeface="Cambria Math" panose="02040503050406030204" pitchFamily="18" charset="0"/>
                            <a:ea typeface="Calibri" panose="020F0502020204030204" pitchFamily="34" charset="0"/>
                            <a:cs typeface="Times New Roman" panose="02020603050405020304" pitchFamily="18" charset="0"/>
                          </a:rPr>
                          <m:t>}</m:t>
                        </m:r>
                      </m:e>
                      <m:sub>
                        <m:r>
                          <a:rPr lang="en-US" sz="2400" i="1" kern="100">
                            <a:effectLst/>
                            <a:latin typeface="Cambria Math" panose="02040503050406030204" pitchFamily="18" charset="0"/>
                            <a:ea typeface="Calibri" panose="020F0502020204030204" pitchFamily="34" charset="0"/>
                            <a:cs typeface="Times New Roman" panose="02020603050405020304" pitchFamily="18" charset="0"/>
                          </a:rPr>
                          <m:t>𝑡</m:t>
                        </m:r>
                        <m:r>
                          <a:rPr lang="en-US" sz="2400" i="1" kern="100">
                            <a:effectLst/>
                            <a:latin typeface="Cambria Math" panose="02040503050406030204" pitchFamily="18" charset="0"/>
                            <a:ea typeface="Calibri" panose="020F0502020204030204" pitchFamily="34" charset="0"/>
                            <a:cs typeface="Times New Roman" panose="02020603050405020304" pitchFamily="18" charset="0"/>
                          </a:rPr>
                          <m:t>∈</m:t>
                        </m:r>
                        <m:r>
                          <a:rPr lang="en-US" sz="2400" i="1" kern="100">
                            <a:effectLst/>
                            <a:latin typeface="Cambria Math" panose="02040503050406030204" pitchFamily="18" charset="0"/>
                            <a:ea typeface="Calibri" panose="020F0502020204030204" pitchFamily="34" charset="0"/>
                            <a:cs typeface="Times New Roman" panose="02020603050405020304" pitchFamily="18" charset="0"/>
                          </a:rPr>
                          <m:t>𝑍</m:t>
                        </m:r>
                      </m:sub>
                    </m:sSub>
                  </m:oMath>
                </a14:m>
                <a:r>
                  <a:rPr lang="en-US" sz="2400" kern="100" dirty="0">
                    <a:effectLst/>
                    <a:latin typeface="Poppins" panose="00000500000000000000" pitchFamily="2" charset="0"/>
                    <a:ea typeface="Times New Roman" panose="02020603050405020304" pitchFamily="18" charset="0"/>
                    <a:cs typeface="Poppins" panose="00000500000000000000" pitchFamily="2" charset="0"/>
                  </a:rPr>
                  <a:t> be a count time series i.e. it is compose of non negative integer- values random variables. The conditional Distribution of </a:t>
                </a:r>
                <a14:m>
                  <m:oMath xmlns:m="http://schemas.openxmlformats.org/officeDocument/2006/math">
                    <m:sSub>
                      <m:sSubPr>
                        <m:ctrlPr>
                          <a:rPr lang="en-US" sz="2400" i="1" kern="100">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2400" i="1" kern="100">
                            <a:effectLst/>
                            <a:latin typeface="Cambria Math" panose="02040503050406030204" pitchFamily="18" charset="0"/>
                            <a:ea typeface="Calibri" panose="020F0502020204030204" pitchFamily="34" charset="0"/>
                            <a:cs typeface="Times New Roman" panose="02020603050405020304" pitchFamily="18" charset="0"/>
                          </a:rPr>
                          <m:t>𝑌</m:t>
                        </m:r>
                      </m:e>
                      <m:sub>
                        <m:r>
                          <a:rPr lang="en-US" sz="2400" i="1" kern="100">
                            <a:effectLst/>
                            <a:latin typeface="Cambria Math" panose="02040503050406030204" pitchFamily="18" charset="0"/>
                            <a:ea typeface="Calibri" panose="020F0502020204030204" pitchFamily="34" charset="0"/>
                            <a:cs typeface="Times New Roman" panose="02020603050405020304" pitchFamily="18" charset="0"/>
                          </a:rPr>
                          <m:t>𝑡</m:t>
                        </m:r>
                      </m:sub>
                    </m:sSub>
                  </m:oMath>
                </a14:m>
                <a:r>
                  <a:rPr lang="en-US" sz="2400" kern="100" dirty="0">
                    <a:effectLst/>
                    <a:latin typeface="Poppins" panose="00000500000000000000" pitchFamily="2" charset="0"/>
                    <a:ea typeface="Times New Roman" panose="02020603050405020304" pitchFamily="18" charset="0"/>
                    <a:cs typeface="Poppins" panose="00000500000000000000" pitchFamily="2" charset="0"/>
                  </a:rPr>
                  <a:t>, Given the past </a:t>
                </a:r>
                <a14:m>
                  <m:oMath xmlns:m="http://schemas.openxmlformats.org/officeDocument/2006/math">
                    <m:sSub>
                      <m:sSubPr>
                        <m:ctrlPr>
                          <a:rPr lang="en-US" sz="2400" i="1" kern="100">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2400" i="1" kern="100">
                            <a:effectLst/>
                            <a:latin typeface="Cambria Math" panose="02040503050406030204" pitchFamily="18" charset="0"/>
                            <a:ea typeface="Calibri" panose="020F0502020204030204" pitchFamily="34" charset="0"/>
                            <a:cs typeface="Times New Roman" panose="02020603050405020304" pitchFamily="18" charset="0"/>
                          </a:rPr>
                          <m:t>𝐹</m:t>
                        </m:r>
                      </m:e>
                      <m:sub>
                        <m:r>
                          <a:rPr lang="en-US" sz="2400" i="1" kern="100">
                            <a:effectLst/>
                            <a:latin typeface="Cambria Math" panose="02040503050406030204" pitchFamily="18" charset="0"/>
                            <a:ea typeface="Calibri" panose="020F0502020204030204" pitchFamily="34" charset="0"/>
                            <a:cs typeface="Times New Roman" panose="02020603050405020304" pitchFamily="18" charset="0"/>
                          </a:rPr>
                          <m:t>𝑡</m:t>
                        </m:r>
                        <m:r>
                          <a:rPr lang="en-US" sz="2400" i="1" kern="100">
                            <a:effectLst/>
                            <a:latin typeface="Cambria Math" panose="02040503050406030204" pitchFamily="18" charset="0"/>
                            <a:ea typeface="Calibri" panose="020F0502020204030204" pitchFamily="34" charset="0"/>
                            <a:cs typeface="Times New Roman" panose="02020603050405020304" pitchFamily="18" charset="0"/>
                          </a:rPr>
                          <m:t>−1</m:t>
                        </m:r>
                      </m:sub>
                    </m:sSub>
                  </m:oMath>
                </a14:m>
                <a:r>
                  <a:rPr lang="en-US" sz="2400" kern="100" dirty="0">
                    <a:effectLst/>
                    <a:latin typeface="Poppins" panose="00000500000000000000" pitchFamily="2" charset="0"/>
                    <a:ea typeface="Times New Roman" panose="02020603050405020304" pitchFamily="18" charset="0"/>
                    <a:cs typeface="Poppins" panose="00000500000000000000" pitchFamily="2" charset="0"/>
                  </a:rPr>
                  <a:t>which contains the available information up to time t-1, is characterized by the weights p(</a:t>
                </a:r>
                <a14:m>
                  <m:oMath xmlns:m="http://schemas.openxmlformats.org/officeDocument/2006/math">
                    <m:sSub>
                      <m:sSubPr>
                        <m:ctrlPr>
                          <a:rPr lang="en-US" sz="2400" i="1" kern="100">
                            <a:effectLst/>
                            <a:latin typeface="Cambria Math" panose="02040503050406030204" pitchFamily="18" charset="0"/>
                            <a:ea typeface="Calibri" panose="020F0502020204030204" pitchFamily="34" charset="0"/>
                            <a:cs typeface="Times New Roman" panose="02020603050405020304" pitchFamily="18" charset="0"/>
                          </a:rPr>
                        </m:ctrlPr>
                      </m:sSubPr>
                      <m:e>
                        <m:sSub>
                          <m:sSubPr>
                            <m:ctrlPr>
                              <a:rPr lang="en-US" sz="2400" i="1" kern="100">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2400" i="1" kern="100">
                                <a:effectLst/>
                                <a:latin typeface="Cambria Math" panose="02040503050406030204" pitchFamily="18" charset="0"/>
                                <a:ea typeface="Calibri" panose="020F0502020204030204" pitchFamily="34" charset="0"/>
                                <a:cs typeface="Times New Roman" panose="02020603050405020304" pitchFamily="18" charset="0"/>
                              </a:rPr>
                              <m:t>𝑦</m:t>
                            </m:r>
                          </m:e>
                          <m:sub>
                            <m:r>
                              <a:rPr lang="en-US" sz="2400" i="1" kern="100">
                                <a:effectLst/>
                                <a:latin typeface="Cambria Math" panose="02040503050406030204" pitchFamily="18" charset="0"/>
                                <a:ea typeface="Calibri" panose="020F0502020204030204" pitchFamily="34" charset="0"/>
                                <a:cs typeface="Times New Roman" panose="02020603050405020304" pitchFamily="18" charset="0"/>
                              </a:rPr>
                              <m:t>𝑡</m:t>
                            </m:r>
                          </m:sub>
                        </m:sSub>
                        <m:r>
                          <a:rPr lang="en-US" sz="2400" i="1" kern="100">
                            <a:effectLst/>
                            <a:latin typeface="Cambria Math" panose="02040503050406030204" pitchFamily="18" charset="0"/>
                            <a:ea typeface="Calibri" panose="020F0502020204030204" pitchFamily="34" charset="0"/>
                            <a:cs typeface="Times New Roman" panose="02020603050405020304" pitchFamily="18" charset="0"/>
                          </a:rPr>
                          <m:t>|</m:t>
                        </m:r>
                        <m:r>
                          <a:rPr lang="en-US" sz="2400" i="1" kern="100">
                            <a:effectLst/>
                            <a:latin typeface="Cambria Math" panose="02040503050406030204" pitchFamily="18" charset="0"/>
                            <a:ea typeface="Calibri" panose="020F0502020204030204" pitchFamily="34" charset="0"/>
                            <a:cs typeface="Times New Roman" panose="02020603050405020304" pitchFamily="18" charset="0"/>
                          </a:rPr>
                          <m:t>𝐹</m:t>
                        </m:r>
                      </m:e>
                      <m:sub>
                        <m:r>
                          <a:rPr lang="en-US" sz="2400" i="1" kern="100">
                            <a:effectLst/>
                            <a:latin typeface="Cambria Math" panose="02040503050406030204" pitchFamily="18" charset="0"/>
                            <a:ea typeface="Calibri" panose="020F0502020204030204" pitchFamily="34" charset="0"/>
                            <a:cs typeface="Times New Roman" panose="02020603050405020304" pitchFamily="18" charset="0"/>
                          </a:rPr>
                          <m:t>𝑡</m:t>
                        </m:r>
                        <m:r>
                          <a:rPr lang="en-US" sz="2400" i="1" kern="100">
                            <a:effectLst/>
                            <a:latin typeface="Cambria Math" panose="02040503050406030204" pitchFamily="18" charset="0"/>
                            <a:ea typeface="Calibri" panose="020F0502020204030204" pitchFamily="34" charset="0"/>
                            <a:cs typeface="Times New Roman" panose="02020603050405020304" pitchFamily="18" charset="0"/>
                          </a:rPr>
                          <m:t>−1</m:t>
                        </m:r>
                      </m:sub>
                    </m:sSub>
                  </m:oMath>
                </a14:m>
                <a:r>
                  <a:rPr lang="en-US" sz="2400" kern="100" dirty="0">
                    <a:effectLst/>
                    <a:latin typeface="Poppins" panose="00000500000000000000" pitchFamily="2" charset="0"/>
                    <a:ea typeface="Times New Roman" panose="02020603050405020304" pitchFamily="18" charset="0"/>
                    <a:cs typeface="Poppins" panose="00000500000000000000" pitchFamily="2" charset="0"/>
                  </a:rPr>
                  <a:t>):= P(</a:t>
                </a:r>
                <a14:m>
                  <m:oMath xmlns:m="http://schemas.openxmlformats.org/officeDocument/2006/math">
                    <m:sSub>
                      <m:sSubPr>
                        <m:ctrlPr>
                          <a:rPr lang="en-US" sz="2400" i="1" kern="100">
                            <a:effectLst/>
                            <a:latin typeface="Cambria Math" panose="02040503050406030204" pitchFamily="18" charset="0"/>
                            <a:ea typeface="Calibri" panose="020F0502020204030204" pitchFamily="34" charset="0"/>
                            <a:cs typeface="Times New Roman" panose="02020603050405020304" pitchFamily="18" charset="0"/>
                          </a:rPr>
                        </m:ctrlPr>
                      </m:sSubPr>
                      <m:e>
                        <m:sSub>
                          <m:sSubPr>
                            <m:ctrlPr>
                              <a:rPr lang="en-US" sz="2400" i="1" kern="100">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2400" i="1" kern="100">
                                <a:effectLst/>
                                <a:latin typeface="Cambria Math" panose="02040503050406030204" pitchFamily="18" charset="0"/>
                                <a:ea typeface="Calibri" panose="020F0502020204030204" pitchFamily="34" charset="0"/>
                                <a:cs typeface="Times New Roman" panose="02020603050405020304" pitchFamily="18" charset="0"/>
                              </a:rPr>
                              <m:t>𝑌</m:t>
                            </m:r>
                          </m:e>
                          <m:sub>
                            <m:r>
                              <a:rPr lang="en-US" sz="2400" i="1" kern="100">
                                <a:effectLst/>
                                <a:latin typeface="Cambria Math" panose="02040503050406030204" pitchFamily="18" charset="0"/>
                                <a:ea typeface="Calibri" panose="020F0502020204030204" pitchFamily="34" charset="0"/>
                                <a:cs typeface="Times New Roman" panose="02020603050405020304" pitchFamily="18" charset="0"/>
                              </a:rPr>
                              <m:t>𝑡</m:t>
                            </m:r>
                          </m:sub>
                        </m:sSub>
                        <m:r>
                          <a:rPr lang="en-US" sz="2400" i="1" kern="100">
                            <a:effectLst/>
                            <a:latin typeface="Cambria Math" panose="02040503050406030204" pitchFamily="18" charset="0"/>
                            <a:ea typeface="Calibri" panose="020F0502020204030204" pitchFamily="34" charset="0"/>
                            <a:cs typeface="Times New Roman" panose="02020603050405020304" pitchFamily="18" charset="0"/>
                          </a:rPr>
                          <m:t>|</m:t>
                        </m:r>
                        <m:r>
                          <a:rPr lang="en-US" sz="2400" i="1" kern="100">
                            <a:effectLst/>
                            <a:latin typeface="Cambria Math" panose="02040503050406030204" pitchFamily="18" charset="0"/>
                            <a:ea typeface="Calibri" panose="020F0502020204030204" pitchFamily="34" charset="0"/>
                            <a:cs typeface="Times New Roman" panose="02020603050405020304" pitchFamily="18" charset="0"/>
                          </a:rPr>
                          <m:t>𝐹</m:t>
                        </m:r>
                      </m:e>
                      <m:sub>
                        <m:r>
                          <a:rPr lang="en-US" sz="2400" i="1" kern="100">
                            <a:effectLst/>
                            <a:latin typeface="Cambria Math" panose="02040503050406030204" pitchFamily="18" charset="0"/>
                            <a:ea typeface="Calibri" panose="020F0502020204030204" pitchFamily="34" charset="0"/>
                            <a:cs typeface="Times New Roman" panose="02020603050405020304" pitchFamily="18" charset="0"/>
                          </a:rPr>
                          <m:t>𝑡</m:t>
                        </m:r>
                        <m:r>
                          <a:rPr lang="en-US" sz="2400" i="1" kern="100">
                            <a:effectLst/>
                            <a:latin typeface="Cambria Math" panose="02040503050406030204" pitchFamily="18" charset="0"/>
                            <a:ea typeface="Calibri" panose="020F0502020204030204" pitchFamily="34" charset="0"/>
                            <a:cs typeface="Times New Roman" panose="02020603050405020304" pitchFamily="18" charset="0"/>
                          </a:rPr>
                          <m:t>−1</m:t>
                        </m:r>
                      </m:sub>
                    </m:sSub>
                  </m:oMath>
                </a14:m>
                <a:r>
                  <a:rPr lang="en-US" sz="2400" kern="100" dirty="0">
                    <a:effectLst/>
                    <a:latin typeface="Poppins" panose="00000500000000000000" pitchFamily="2" charset="0"/>
                    <a:ea typeface="Times New Roman" panose="02020603050405020304" pitchFamily="18" charset="0"/>
                    <a:cs typeface="Poppins" panose="00000500000000000000" pitchFamily="2" charset="0"/>
                  </a:rPr>
                  <a:t>) where </a:t>
                </a:r>
                <a14:m>
                  <m:oMath xmlns:m="http://schemas.openxmlformats.org/officeDocument/2006/math">
                    <m:sSub>
                      <m:sSubPr>
                        <m:ctrlPr>
                          <a:rPr lang="en-US" sz="2400" i="1" kern="100">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2400" i="1" kern="100">
                            <a:effectLst/>
                            <a:latin typeface="Cambria Math" panose="02040503050406030204" pitchFamily="18" charset="0"/>
                            <a:ea typeface="Calibri" panose="020F0502020204030204" pitchFamily="34" charset="0"/>
                            <a:cs typeface="Times New Roman" panose="02020603050405020304" pitchFamily="18" charset="0"/>
                          </a:rPr>
                          <m:t>𝑦</m:t>
                        </m:r>
                      </m:e>
                      <m:sub>
                        <m:r>
                          <a:rPr lang="en-US" sz="2400" i="1" kern="100">
                            <a:effectLst/>
                            <a:latin typeface="Cambria Math" panose="02040503050406030204" pitchFamily="18" charset="0"/>
                            <a:ea typeface="Calibri" panose="020F0502020204030204" pitchFamily="34" charset="0"/>
                            <a:cs typeface="Times New Roman" panose="02020603050405020304" pitchFamily="18" charset="0"/>
                          </a:rPr>
                          <m:t>𝑡</m:t>
                        </m:r>
                      </m:sub>
                    </m:sSub>
                    <m:r>
                      <a:rPr lang="en-US" sz="2400" i="1" kern="100">
                        <a:effectLst/>
                        <a:latin typeface="Cambria Math" panose="02040503050406030204" pitchFamily="18" charset="0"/>
                        <a:ea typeface="Calibri" panose="020F0502020204030204" pitchFamily="34" charset="0"/>
                        <a:cs typeface="Times New Roman" panose="02020603050405020304" pitchFamily="18" charset="0"/>
                      </a:rPr>
                      <m:t> ∈{0,1,…}</m:t>
                    </m:r>
                  </m:oMath>
                </a14:m>
                <a:r>
                  <a:rPr lang="en-US" sz="2400" kern="100" dirty="0">
                    <a:effectLst/>
                    <a:latin typeface="Poppins" panose="00000500000000000000" pitchFamily="2" charset="0"/>
                    <a:ea typeface="Times New Roman" panose="02020603050405020304" pitchFamily="18" charset="0"/>
                    <a:cs typeface="Poppins" panose="00000500000000000000" pitchFamily="2" charset="0"/>
                  </a:rPr>
                  <a:t>. If </a:t>
                </a:r>
                <a14:m>
                  <m:oMath xmlns:m="http://schemas.openxmlformats.org/officeDocument/2006/math">
                    <m:sSub>
                      <m:sSubPr>
                        <m:ctrlPr>
                          <a:rPr lang="en-US" sz="2400" i="1" kern="100">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2400" i="1" kern="100">
                            <a:effectLst/>
                            <a:latin typeface="Cambria Math" panose="02040503050406030204" pitchFamily="18" charset="0"/>
                            <a:ea typeface="Calibri" panose="020F0502020204030204" pitchFamily="34" charset="0"/>
                            <a:cs typeface="Times New Roman" panose="02020603050405020304" pitchFamily="18" charset="0"/>
                          </a:rPr>
                          <m:t>𝑌</m:t>
                        </m:r>
                      </m:e>
                      <m:sub>
                        <m:r>
                          <a:rPr lang="en-US" sz="2400" i="1" kern="100">
                            <a:effectLst/>
                            <a:latin typeface="Cambria Math" panose="02040503050406030204" pitchFamily="18" charset="0"/>
                            <a:ea typeface="Calibri" panose="020F0502020204030204" pitchFamily="34" charset="0"/>
                            <a:cs typeface="Times New Roman" panose="02020603050405020304" pitchFamily="18" charset="0"/>
                          </a:rPr>
                          <m:t>𝑡</m:t>
                        </m:r>
                      </m:sub>
                    </m:sSub>
                  </m:oMath>
                </a14:m>
                <a:r>
                  <a:rPr lang="en-US" sz="2400" kern="100" dirty="0">
                    <a:effectLst/>
                    <a:latin typeface="Poppins" panose="00000500000000000000" pitchFamily="2" charset="0"/>
                    <a:ea typeface="Times New Roman" panose="02020603050405020304" pitchFamily="18" charset="0"/>
                    <a:cs typeface="Poppins" panose="00000500000000000000" pitchFamily="2" charset="0"/>
                  </a:rPr>
                  <a:t> has a conditional Poisson distribution with mean </a:t>
                </a:r>
                <a14:m>
                  <m:oMath xmlns:m="http://schemas.openxmlformats.org/officeDocument/2006/math">
                    <m:sSub>
                      <m:sSubPr>
                        <m:ctrlPr>
                          <a:rPr lang="en-US" sz="2400" i="1" kern="100">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2400" i="1" kern="100">
                            <a:effectLst/>
                            <a:latin typeface="Cambria Math" panose="02040503050406030204" pitchFamily="18" charset="0"/>
                            <a:ea typeface="Calibri" panose="020F0502020204030204" pitchFamily="34" charset="0"/>
                            <a:cs typeface="Times New Roman" panose="02020603050405020304" pitchFamily="18" charset="0"/>
                          </a:rPr>
                          <m:t>𝜇</m:t>
                        </m:r>
                      </m:e>
                      <m:sub>
                        <m:r>
                          <a:rPr lang="en-US" sz="2400" i="1" kern="100">
                            <a:effectLst/>
                            <a:latin typeface="Cambria Math" panose="02040503050406030204" pitchFamily="18" charset="0"/>
                            <a:ea typeface="Calibri" panose="020F0502020204030204" pitchFamily="34" charset="0"/>
                            <a:cs typeface="Times New Roman" panose="02020603050405020304" pitchFamily="18" charset="0"/>
                          </a:rPr>
                          <m:t>𝑡</m:t>
                        </m:r>
                      </m:sub>
                    </m:sSub>
                  </m:oMath>
                </a14:m>
                <a:r>
                  <a:rPr lang="en-US" sz="2400" kern="100" dirty="0">
                    <a:effectLst/>
                    <a:latin typeface="Poppins" panose="00000500000000000000" pitchFamily="2" charset="0"/>
                    <a:ea typeface="Times New Roman" panose="02020603050405020304" pitchFamily="18" charset="0"/>
                    <a:cs typeface="Poppins" panose="00000500000000000000" pitchFamily="2" charset="0"/>
                  </a:rPr>
                  <a:t>, then </a:t>
                </a:r>
                <a:endParaRPr lang="en-US" sz="2400" kern="100" dirty="0">
                  <a:effectLst/>
                  <a:latin typeface="Poppins" panose="00000500000000000000" pitchFamily="2" charset="0"/>
                  <a:ea typeface="Calibri" panose="020F0502020204030204" pitchFamily="34" charset="0"/>
                  <a:cs typeface="Poppins" panose="00000500000000000000" pitchFamily="2" charset="0"/>
                </a:endParaRPr>
              </a:p>
            </p:txBody>
          </p:sp>
        </mc:Choice>
        <mc:Fallback xmlns="">
          <p:sp>
            <p:nvSpPr>
              <p:cNvPr id="12" name="TextBox 11">
                <a:extLst>
                  <a:ext uri="{FF2B5EF4-FFF2-40B4-BE49-F238E27FC236}">
                    <a16:creationId xmlns:a16="http://schemas.microsoft.com/office/drawing/2014/main" id="{CCCD0809-9723-1CBC-B9C4-FC47E5F3F678}"/>
                  </a:ext>
                </a:extLst>
              </p:cNvPr>
              <p:cNvSpPr txBox="1">
                <a:spLocks noRot="1" noChangeAspect="1" noMove="1" noResize="1" noEditPoints="1" noAdjustHandles="1" noChangeArrowheads="1" noChangeShapeType="1" noTextEdit="1"/>
              </p:cNvSpPr>
              <p:nvPr/>
            </p:nvSpPr>
            <p:spPr>
              <a:xfrm>
                <a:off x="566530" y="682596"/>
                <a:ext cx="17188070" cy="1658339"/>
              </a:xfrm>
              <a:prstGeom prst="rect">
                <a:avLst/>
              </a:prstGeom>
              <a:blipFill>
                <a:blip r:embed="rId2"/>
                <a:stretch>
                  <a:fillRect l="-567" t="-2206" r="-248" b="-772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663FDAE2-9366-2584-27B6-A9927D0254C0}"/>
                  </a:ext>
                </a:extLst>
              </p:cNvPr>
              <p:cNvSpPr txBox="1"/>
              <p:nvPr/>
            </p:nvSpPr>
            <p:spPr>
              <a:xfrm>
                <a:off x="566530" y="4518751"/>
                <a:ext cx="17188070" cy="867995"/>
              </a:xfrm>
              <a:prstGeom prst="rect">
                <a:avLst/>
              </a:prstGeom>
              <a:noFill/>
            </p:spPr>
            <p:txBody>
              <a:bodyPr wrap="square" rtlCol="0">
                <a:spAutoFit/>
              </a:bodyPr>
              <a:lstStyle/>
              <a:p>
                <a:pPr>
                  <a:lnSpc>
                    <a:spcPct val="107000"/>
                  </a:lnSpc>
                  <a:spcAft>
                    <a:spcPts val="800"/>
                  </a:spcAft>
                </a:pPr>
                <a:r>
                  <a:rPr lang="en-US" sz="2400" kern="100" dirty="0">
                    <a:effectLst/>
                    <a:latin typeface="Poppins" panose="00000500000000000000" pitchFamily="2" charset="0"/>
                    <a:ea typeface="Times New Roman" panose="02020603050405020304" pitchFamily="18" charset="0"/>
                    <a:cs typeface="Poppins" panose="00000500000000000000" pitchFamily="2" charset="0"/>
                  </a:rPr>
                  <a:t>Thus, the conditional log likelihood function of the mutually conditionally independent random variables </a:t>
                </a:r>
                <a14:m>
                  <m:oMath xmlns:m="http://schemas.openxmlformats.org/officeDocument/2006/math">
                    <m:sSub>
                      <m:sSubPr>
                        <m:ctrlPr>
                          <a:rPr lang="en-US" sz="2400" i="1" kern="100">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2400" i="1" kern="100">
                            <a:effectLst/>
                            <a:latin typeface="Cambria Math" panose="02040503050406030204" pitchFamily="18" charset="0"/>
                            <a:ea typeface="Calibri" panose="020F0502020204030204" pitchFamily="34" charset="0"/>
                            <a:cs typeface="Times New Roman" panose="02020603050405020304" pitchFamily="18" charset="0"/>
                          </a:rPr>
                          <m:t>𝑌</m:t>
                        </m:r>
                      </m:e>
                      <m:sub>
                        <m:r>
                          <a:rPr lang="en-US" sz="2400" i="1" kern="100">
                            <a:effectLst/>
                            <a:latin typeface="Cambria Math" panose="02040503050406030204" pitchFamily="18" charset="0"/>
                            <a:ea typeface="Calibri" panose="020F0502020204030204" pitchFamily="34" charset="0"/>
                            <a:cs typeface="Times New Roman" panose="02020603050405020304" pitchFamily="18" charset="0"/>
                          </a:rPr>
                          <m:t>1</m:t>
                        </m:r>
                      </m:sub>
                    </m:sSub>
                    <m:r>
                      <a:rPr lang="en-US" sz="2400" i="1" kern="100">
                        <a:effectLst/>
                        <a:latin typeface="Cambria Math" panose="02040503050406030204" pitchFamily="18" charset="0"/>
                        <a:ea typeface="Calibri" panose="020F0502020204030204" pitchFamily="34" charset="0"/>
                        <a:cs typeface="Times New Roman" panose="02020603050405020304" pitchFamily="18" charset="0"/>
                      </a:rPr>
                      <m:t>, … , </m:t>
                    </m:r>
                    <m:sSub>
                      <m:sSubPr>
                        <m:ctrlPr>
                          <a:rPr lang="en-US" sz="2400" i="1" kern="100">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2400" i="1" kern="100">
                            <a:effectLst/>
                            <a:latin typeface="Cambria Math" panose="02040503050406030204" pitchFamily="18" charset="0"/>
                            <a:ea typeface="Calibri" panose="020F0502020204030204" pitchFamily="34" charset="0"/>
                            <a:cs typeface="Times New Roman" panose="02020603050405020304" pitchFamily="18" charset="0"/>
                          </a:rPr>
                          <m:t>𝑌</m:t>
                        </m:r>
                      </m:e>
                      <m:sub>
                        <m:r>
                          <a:rPr lang="en-US" sz="2400" i="1" kern="100">
                            <a:effectLst/>
                            <a:latin typeface="Cambria Math" panose="02040503050406030204" pitchFamily="18" charset="0"/>
                            <a:ea typeface="Calibri" panose="020F0502020204030204" pitchFamily="34" charset="0"/>
                            <a:cs typeface="Times New Roman" panose="02020603050405020304" pitchFamily="18" charset="0"/>
                          </a:rPr>
                          <m:t>𝑛</m:t>
                        </m:r>
                      </m:sub>
                    </m:sSub>
                  </m:oMath>
                </a14:m>
                <a:r>
                  <a:rPr lang="en-US" sz="2400" kern="100" dirty="0">
                    <a:effectLst/>
                    <a:latin typeface="Poppins" panose="00000500000000000000" pitchFamily="2" charset="0"/>
                    <a:ea typeface="Times New Roman" panose="02020603050405020304" pitchFamily="18" charset="0"/>
                    <a:cs typeface="Poppins" panose="00000500000000000000" pitchFamily="2" charset="0"/>
                  </a:rPr>
                  <a:t> is given by</a:t>
                </a:r>
                <a:endParaRPr lang="en-US" sz="2400" kern="100" dirty="0">
                  <a:effectLst/>
                  <a:latin typeface="Poppins" panose="00000500000000000000" pitchFamily="2" charset="0"/>
                  <a:ea typeface="Calibri" panose="020F0502020204030204" pitchFamily="34" charset="0"/>
                  <a:cs typeface="Poppins" panose="00000500000000000000" pitchFamily="2" charset="0"/>
                </a:endParaRPr>
              </a:p>
            </p:txBody>
          </p:sp>
        </mc:Choice>
        <mc:Fallback xmlns="">
          <p:sp>
            <p:nvSpPr>
              <p:cNvPr id="13" name="TextBox 12">
                <a:extLst>
                  <a:ext uri="{FF2B5EF4-FFF2-40B4-BE49-F238E27FC236}">
                    <a16:creationId xmlns:a16="http://schemas.microsoft.com/office/drawing/2014/main" id="{663FDAE2-9366-2584-27B6-A9927D0254C0}"/>
                  </a:ext>
                </a:extLst>
              </p:cNvPr>
              <p:cNvSpPr txBox="1">
                <a:spLocks noRot="1" noChangeAspect="1" noMove="1" noResize="1" noEditPoints="1" noAdjustHandles="1" noChangeArrowheads="1" noChangeShapeType="1" noTextEdit="1"/>
              </p:cNvSpPr>
              <p:nvPr/>
            </p:nvSpPr>
            <p:spPr>
              <a:xfrm>
                <a:off x="566530" y="4518751"/>
                <a:ext cx="17188070" cy="867995"/>
              </a:xfrm>
              <a:prstGeom prst="rect">
                <a:avLst/>
              </a:prstGeom>
              <a:blipFill>
                <a:blip r:embed="rId3"/>
                <a:stretch>
                  <a:fillRect l="-567" t="-4196" b="-146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BFD8401D-DB06-8DD5-206E-AEC4A0707D79}"/>
                  </a:ext>
                </a:extLst>
              </p:cNvPr>
              <p:cNvSpPr txBox="1"/>
              <p:nvPr/>
            </p:nvSpPr>
            <p:spPr>
              <a:xfrm>
                <a:off x="5810009" y="2550130"/>
                <a:ext cx="6241580" cy="146591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4000" i="1" kern="100" smtClean="0">
                          <a:effectLst/>
                          <a:latin typeface="Cambria Math" panose="02040503050406030204" pitchFamily="18" charset="0"/>
                          <a:ea typeface="Times New Roman" panose="02020603050405020304" pitchFamily="18" charset="0"/>
                          <a:cs typeface="Times New Roman" panose="02020603050405020304" pitchFamily="18" charset="0"/>
                        </a:rPr>
                        <m:t>𝑝</m:t>
                      </m:r>
                      <m:sSub>
                        <m:sSubPr>
                          <m:ctrlPr>
                            <a:rPr lang="en-US" sz="4000" i="1" kern="100">
                              <a:effectLst/>
                              <a:latin typeface="Cambria Math" panose="02040503050406030204" pitchFamily="18" charset="0"/>
                              <a:ea typeface="Calibri" panose="020F0502020204030204" pitchFamily="34" charset="0"/>
                              <a:cs typeface="Times New Roman" panose="02020603050405020304" pitchFamily="18" charset="0"/>
                            </a:rPr>
                          </m:ctrlPr>
                        </m:sSubPr>
                        <m:e>
                          <m:sSub>
                            <m:sSubPr>
                              <m:ctrlPr>
                                <a:rPr lang="en-US" sz="4000" i="1" kern="100">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4000" i="1" kern="100">
                                  <a:effectLst/>
                                  <a:latin typeface="Cambria Math" panose="02040503050406030204" pitchFamily="18" charset="0"/>
                                  <a:ea typeface="Calibri" panose="020F0502020204030204" pitchFamily="34" charset="0"/>
                                  <a:cs typeface="Times New Roman" panose="02020603050405020304" pitchFamily="18" charset="0"/>
                                </a:rPr>
                                <m:t>(</m:t>
                              </m:r>
                              <m:r>
                                <a:rPr lang="en-US" sz="4000" i="1" kern="100">
                                  <a:effectLst/>
                                  <a:latin typeface="Cambria Math" panose="02040503050406030204" pitchFamily="18" charset="0"/>
                                  <a:ea typeface="Calibri" panose="020F0502020204030204" pitchFamily="34" charset="0"/>
                                  <a:cs typeface="Times New Roman" panose="02020603050405020304" pitchFamily="18" charset="0"/>
                                </a:rPr>
                                <m:t>𝑦</m:t>
                              </m:r>
                            </m:e>
                            <m:sub>
                              <m:r>
                                <a:rPr lang="en-US" sz="4000" i="1" kern="100">
                                  <a:effectLst/>
                                  <a:latin typeface="Cambria Math" panose="02040503050406030204" pitchFamily="18" charset="0"/>
                                  <a:ea typeface="Calibri" panose="020F0502020204030204" pitchFamily="34" charset="0"/>
                                  <a:cs typeface="Times New Roman" panose="02020603050405020304" pitchFamily="18" charset="0"/>
                                </a:rPr>
                                <m:t>𝑡</m:t>
                              </m:r>
                            </m:sub>
                          </m:sSub>
                          <m:r>
                            <a:rPr lang="en-US" sz="4000" i="1" kern="100">
                              <a:effectLst/>
                              <a:latin typeface="Cambria Math" panose="02040503050406030204" pitchFamily="18" charset="0"/>
                              <a:ea typeface="Calibri" panose="020F0502020204030204" pitchFamily="34" charset="0"/>
                              <a:cs typeface="Times New Roman" panose="02020603050405020304" pitchFamily="18" charset="0"/>
                            </a:rPr>
                            <m:t>|</m:t>
                          </m:r>
                          <m:r>
                            <a:rPr lang="en-US" sz="4000" i="1" kern="100">
                              <a:effectLst/>
                              <a:latin typeface="Cambria Math" panose="02040503050406030204" pitchFamily="18" charset="0"/>
                              <a:ea typeface="Calibri" panose="020F0502020204030204" pitchFamily="34" charset="0"/>
                              <a:cs typeface="Times New Roman" panose="02020603050405020304" pitchFamily="18" charset="0"/>
                            </a:rPr>
                            <m:t>𝐹</m:t>
                          </m:r>
                        </m:e>
                        <m:sub>
                          <m:r>
                            <a:rPr lang="en-US" sz="4000" i="1" kern="100">
                              <a:effectLst/>
                              <a:latin typeface="Cambria Math" panose="02040503050406030204" pitchFamily="18" charset="0"/>
                              <a:ea typeface="Calibri" panose="020F0502020204030204" pitchFamily="34" charset="0"/>
                              <a:cs typeface="Times New Roman" panose="02020603050405020304" pitchFamily="18" charset="0"/>
                            </a:rPr>
                            <m:t>𝑡</m:t>
                          </m:r>
                          <m:r>
                            <a:rPr lang="en-US" sz="4000" i="1" kern="100">
                              <a:effectLst/>
                              <a:latin typeface="Cambria Math" panose="02040503050406030204" pitchFamily="18" charset="0"/>
                              <a:ea typeface="Calibri" panose="020F0502020204030204" pitchFamily="34" charset="0"/>
                              <a:cs typeface="Times New Roman" panose="02020603050405020304" pitchFamily="18" charset="0"/>
                            </a:rPr>
                            <m:t>−1</m:t>
                          </m:r>
                        </m:sub>
                      </m:sSub>
                      <m:r>
                        <a:rPr lang="en-US" sz="4000" i="1" kern="100">
                          <a:effectLst/>
                          <a:latin typeface="Cambria Math" panose="02040503050406030204" pitchFamily="18" charset="0"/>
                          <a:ea typeface="Calibri" panose="020F0502020204030204" pitchFamily="34" charset="0"/>
                          <a:cs typeface="Times New Roman" panose="02020603050405020304" pitchFamily="18" charset="0"/>
                        </a:rPr>
                        <m:t>)</m:t>
                      </m:r>
                      <m:r>
                        <a:rPr lang="en-US" sz="4000" kern="100">
                          <a:effectLst/>
                          <a:latin typeface="Cambria Math" panose="02040503050406030204" pitchFamily="18" charset="0"/>
                          <a:ea typeface="Times New Roman" panose="02020603050405020304" pitchFamily="18" charset="0"/>
                          <a:cs typeface="Times New Roman" panose="02020603050405020304" pitchFamily="18" charset="0"/>
                        </a:rPr>
                        <m:t>= </m:t>
                      </m:r>
                      <m:f>
                        <m:fPr>
                          <m:ctrlPr>
                            <a:rPr lang="en-US" sz="4000" i="1" kern="100">
                              <a:effectLst/>
                              <a:latin typeface="Cambria Math" panose="02040503050406030204" pitchFamily="18" charset="0"/>
                              <a:ea typeface="Times New Roman" panose="02020603050405020304" pitchFamily="18" charset="0"/>
                              <a:cs typeface="Times New Roman" panose="02020603050405020304" pitchFamily="18" charset="0"/>
                            </a:rPr>
                          </m:ctrlPr>
                        </m:fPr>
                        <m:num>
                          <m:sSub>
                            <m:sSubPr>
                              <m:ctrlPr>
                                <a:rPr lang="en-US" sz="4000" i="1" kern="100">
                                  <a:effectLst/>
                                  <a:latin typeface="Cambria Math" panose="02040503050406030204" pitchFamily="18" charset="0"/>
                                  <a:ea typeface="Calibri" panose="020F0502020204030204" pitchFamily="34" charset="0"/>
                                  <a:cs typeface="Times New Roman" panose="02020603050405020304" pitchFamily="18" charset="0"/>
                                </a:rPr>
                              </m:ctrlPr>
                            </m:sSubPr>
                            <m:e>
                              <m:r>
                                <m:rPr>
                                  <m:sty m:val="p"/>
                                </m:rPr>
                                <a:rPr lang="en-US" sz="4000" kern="100">
                                  <a:effectLst/>
                                  <a:latin typeface="Cambria Math" panose="02040503050406030204" pitchFamily="18" charset="0"/>
                                  <a:ea typeface="Times New Roman" panose="02020603050405020304" pitchFamily="18" charset="0"/>
                                  <a:cs typeface="Times New Roman" panose="02020603050405020304" pitchFamily="18" charset="0"/>
                                </a:rPr>
                                <m:t>exp</m:t>
                              </m:r>
                              <m:r>
                                <a:rPr lang="en-US" sz="4000" kern="100">
                                  <a:effectLst/>
                                  <a:latin typeface="Cambria Math" panose="02040503050406030204" pitchFamily="18" charset="0"/>
                                  <a:ea typeface="Times New Roman" panose="02020603050405020304" pitchFamily="18" charset="0"/>
                                  <a:cs typeface="Times New Roman" panose="02020603050405020304" pitchFamily="18" charset="0"/>
                                </a:rPr>
                                <m:t>⁡(</m:t>
                              </m:r>
                              <m:r>
                                <a:rPr lang="en-US" sz="4000" i="1" kern="100">
                                  <a:effectLst/>
                                  <a:latin typeface="Cambria Math" panose="02040503050406030204" pitchFamily="18" charset="0"/>
                                  <a:ea typeface="Calibri" panose="020F0502020204030204" pitchFamily="34" charset="0"/>
                                  <a:cs typeface="Times New Roman" panose="02020603050405020304" pitchFamily="18" charset="0"/>
                                </a:rPr>
                                <m:t>𝜇</m:t>
                              </m:r>
                            </m:e>
                            <m:sub>
                              <m:r>
                                <a:rPr lang="en-US" sz="4000" i="1" kern="100">
                                  <a:effectLst/>
                                  <a:latin typeface="Cambria Math" panose="02040503050406030204" pitchFamily="18" charset="0"/>
                                  <a:ea typeface="Calibri" panose="020F0502020204030204" pitchFamily="34" charset="0"/>
                                  <a:cs typeface="Times New Roman" panose="02020603050405020304" pitchFamily="18" charset="0"/>
                                </a:rPr>
                                <m:t>𝑡</m:t>
                              </m:r>
                            </m:sub>
                          </m:sSub>
                          <m:r>
                            <a:rPr lang="en-US" sz="4000" i="1" kern="100">
                              <a:effectLst/>
                              <a:latin typeface="Cambria Math" panose="02040503050406030204" pitchFamily="18" charset="0"/>
                              <a:ea typeface="Calibri" panose="020F0502020204030204" pitchFamily="34" charset="0"/>
                              <a:cs typeface="Times New Roman" panose="02020603050405020304" pitchFamily="18" charset="0"/>
                            </a:rPr>
                            <m:t>)∗</m:t>
                          </m:r>
                          <m:sSubSup>
                            <m:sSubSupPr>
                              <m:ctrlPr>
                                <a:rPr lang="en-US" sz="4000" i="1" kern="100">
                                  <a:effectLst/>
                                  <a:latin typeface="Cambria Math" panose="02040503050406030204" pitchFamily="18" charset="0"/>
                                  <a:ea typeface="Calibri" panose="020F0502020204030204" pitchFamily="34" charset="0"/>
                                  <a:cs typeface="Times New Roman" panose="02020603050405020304" pitchFamily="18" charset="0"/>
                                </a:rPr>
                              </m:ctrlPr>
                            </m:sSubSupPr>
                            <m:e>
                              <m:r>
                                <a:rPr lang="en-US" sz="4000" i="1" kern="100">
                                  <a:effectLst/>
                                  <a:latin typeface="Cambria Math" panose="02040503050406030204" pitchFamily="18" charset="0"/>
                                  <a:ea typeface="Calibri" panose="020F0502020204030204" pitchFamily="34" charset="0"/>
                                  <a:cs typeface="Times New Roman" panose="02020603050405020304" pitchFamily="18" charset="0"/>
                                </a:rPr>
                                <m:t>𝜇</m:t>
                              </m:r>
                            </m:e>
                            <m:sub>
                              <m:r>
                                <a:rPr lang="en-US" sz="4000" i="1" kern="100">
                                  <a:effectLst/>
                                  <a:latin typeface="Cambria Math" panose="02040503050406030204" pitchFamily="18" charset="0"/>
                                  <a:ea typeface="Calibri" panose="020F0502020204030204" pitchFamily="34" charset="0"/>
                                  <a:cs typeface="Times New Roman" panose="02020603050405020304" pitchFamily="18" charset="0"/>
                                </a:rPr>
                                <m:t>𝑡</m:t>
                              </m:r>
                            </m:sub>
                            <m:sup>
                              <m:sSub>
                                <m:sSubPr>
                                  <m:ctrlPr>
                                    <a:rPr lang="en-US" sz="4000" i="1" kern="100">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4000" i="1" kern="100">
                                      <a:effectLst/>
                                      <a:latin typeface="Cambria Math" panose="02040503050406030204" pitchFamily="18" charset="0"/>
                                      <a:ea typeface="Calibri" panose="020F0502020204030204" pitchFamily="34" charset="0"/>
                                      <a:cs typeface="Times New Roman" panose="02020603050405020304" pitchFamily="18" charset="0"/>
                                    </a:rPr>
                                    <m:t>𝑦</m:t>
                                  </m:r>
                                </m:e>
                                <m:sub>
                                  <m:r>
                                    <a:rPr lang="en-US" sz="4000" i="1" kern="100">
                                      <a:effectLst/>
                                      <a:latin typeface="Cambria Math" panose="02040503050406030204" pitchFamily="18" charset="0"/>
                                      <a:ea typeface="Calibri" panose="020F0502020204030204" pitchFamily="34" charset="0"/>
                                      <a:cs typeface="Times New Roman" panose="02020603050405020304" pitchFamily="18" charset="0"/>
                                    </a:rPr>
                                    <m:t>𝑡</m:t>
                                  </m:r>
                                </m:sub>
                              </m:sSub>
                            </m:sup>
                          </m:sSubSup>
                        </m:num>
                        <m:den>
                          <m:sSub>
                            <m:sSubPr>
                              <m:ctrlPr>
                                <a:rPr lang="en-US" sz="4000"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4000" i="1" kern="100">
                                  <a:effectLst/>
                                  <a:latin typeface="Cambria Math" panose="02040503050406030204" pitchFamily="18" charset="0"/>
                                  <a:ea typeface="Times New Roman" panose="02020603050405020304" pitchFamily="18" charset="0"/>
                                  <a:cs typeface="Times New Roman" panose="02020603050405020304" pitchFamily="18" charset="0"/>
                                </a:rPr>
                                <m:t>𝑦</m:t>
                              </m:r>
                            </m:e>
                            <m:sub>
                              <m:r>
                                <a:rPr lang="en-US" sz="4000" i="1" kern="100">
                                  <a:effectLst/>
                                  <a:latin typeface="Cambria Math" panose="02040503050406030204" pitchFamily="18" charset="0"/>
                                  <a:ea typeface="Times New Roman" panose="02020603050405020304" pitchFamily="18" charset="0"/>
                                  <a:cs typeface="Times New Roman" panose="02020603050405020304" pitchFamily="18" charset="0"/>
                                </a:rPr>
                                <m:t>𝑡</m:t>
                              </m:r>
                            </m:sub>
                          </m:sSub>
                          <m:r>
                            <a:rPr lang="en-US" sz="4000" i="1" kern="100">
                              <a:effectLst/>
                              <a:latin typeface="Cambria Math" panose="02040503050406030204" pitchFamily="18" charset="0"/>
                              <a:ea typeface="Times New Roman" panose="02020603050405020304" pitchFamily="18" charset="0"/>
                              <a:cs typeface="Times New Roman" panose="02020603050405020304" pitchFamily="18" charset="0"/>
                            </a:rPr>
                            <m:t>!</m:t>
                          </m:r>
                        </m:den>
                      </m:f>
                    </m:oMath>
                  </m:oMathPara>
                </a14:m>
                <a:endParaRPr lang="en-US" sz="4000" kern="100" dirty="0">
                  <a:effectLst/>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14" name="TextBox 13">
                <a:extLst>
                  <a:ext uri="{FF2B5EF4-FFF2-40B4-BE49-F238E27FC236}">
                    <a16:creationId xmlns:a16="http://schemas.microsoft.com/office/drawing/2014/main" id="{BFD8401D-DB06-8DD5-206E-AEC4A0707D79}"/>
                  </a:ext>
                </a:extLst>
              </p:cNvPr>
              <p:cNvSpPr txBox="1">
                <a:spLocks noRot="1" noChangeAspect="1" noMove="1" noResize="1" noEditPoints="1" noAdjustHandles="1" noChangeArrowheads="1" noChangeShapeType="1" noTextEdit="1"/>
              </p:cNvSpPr>
              <p:nvPr/>
            </p:nvSpPr>
            <p:spPr>
              <a:xfrm>
                <a:off x="5810009" y="2550130"/>
                <a:ext cx="6241580" cy="1465914"/>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111D49C-2A83-19F1-41C6-81261CA2D945}"/>
                  </a:ext>
                </a:extLst>
              </p:cNvPr>
              <p:cNvSpPr txBox="1"/>
              <p:nvPr/>
            </p:nvSpPr>
            <p:spPr>
              <a:xfrm>
                <a:off x="3043030" y="5366054"/>
                <a:ext cx="12344400" cy="3967817"/>
              </a:xfrm>
              <a:prstGeom prst="rect">
                <a:avLst/>
              </a:prstGeom>
              <a:noFill/>
            </p:spPr>
            <p:txBody>
              <a:bodyPr wrap="square" rtlCol="0">
                <a:spAutoFit/>
              </a:bodyPr>
              <a:lstStyle/>
              <a:p>
                <a:pPr>
                  <a:lnSpc>
                    <a:spcPct val="107000"/>
                  </a:lnSpc>
                  <a:spcAft>
                    <a:spcPts val="800"/>
                  </a:spcAft>
                </a:pPr>
                <a14:m>
                  <m:oMathPara xmlns:m="http://schemas.openxmlformats.org/officeDocument/2006/math">
                    <m:oMathParaPr>
                      <m:jc m:val="centerGroup"/>
                    </m:oMathParaPr>
                    <m:oMath xmlns:m="http://schemas.openxmlformats.org/officeDocument/2006/math">
                      <m:r>
                        <a:rPr lang="en-US" sz="4000" i="1" kern="100" smtClean="0">
                          <a:effectLst/>
                          <a:latin typeface="Cambria Math" panose="02040503050406030204" pitchFamily="18" charset="0"/>
                          <a:ea typeface="Times New Roman" panose="02020603050405020304" pitchFamily="18" charset="0"/>
                          <a:cs typeface="Times New Roman" panose="02020603050405020304" pitchFamily="18" charset="0"/>
                        </a:rPr>
                        <m:t>𝑝</m:t>
                      </m:r>
                      <m:d>
                        <m:dPr>
                          <m:ctrlPr>
                            <a:rPr lang="en-US" sz="4000" i="1" kern="100">
                              <a:effectLst/>
                              <a:latin typeface="Cambria Math" panose="02040503050406030204" pitchFamily="18" charset="0"/>
                              <a:ea typeface="Calibri" panose="020F0502020204030204" pitchFamily="34" charset="0"/>
                              <a:cs typeface="Times New Roman" panose="02020603050405020304" pitchFamily="18" charset="0"/>
                            </a:rPr>
                          </m:ctrlPr>
                        </m:dPr>
                        <m:e>
                          <m:r>
                            <a:rPr lang="en-US" sz="4000" i="1" kern="100">
                              <a:effectLst/>
                              <a:latin typeface="Cambria Math" panose="02040503050406030204" pitchFamily="18" charset="0"/>
                              <a:ea typeface="Calibri" panose="020F0502020204030204" pitchFamily="34" charset="0"/>
                              <a:cs typeface="Times New Roman" panose="02020603050405020304" pitchFamily="18" charset="0"/>
                            </a:rPr>
                            <m:t>𝜇</m:t>
                          </m:r>
                        </m:e>
                      </m:d>
                      <m:r>
                        <a:rPr lang="en-US" sz="4000" kern="100">
                          <a:effectLst/>
                          <a:latin typeface="Cambria Math" panose="02040503050406030204" pitchFamily="18" charset="0"/>
                          <a:ea typeface="Times New Roman" panose="02020603050405020304" pitchFamily="18" charset="0"/>
                          <a:cs typeface="Times New Roman" panose="02020603050405020304" pitchFamily="18" charset="0"/>
                        </a:rPr>
                        <m:t>= </m:t>
                      </m:r>
                      <m:nary>
                        <m:naryPr>
                          <m:chr m:val="∑"/>
                          <m:limLoc m:val="undOvr"/>
                          <m:ctrlPr>
                            <a:rPr lang="en-US" sz="4000" i="1" kern="100">
                              <a:effectLst/>
                              <a:latin typeface="Cambria Math" panose="02040503050406030204" pitchFamily="18" charset="0"/>
                              <a:ea typeface="Times New Roman" panose="02020603050405020304" pitchFamily="18" charset="0"/>
                              <a:cs typeface="Times New Roman" panose="02020603050405020304" pitchFamily="18" charset="0"/>
                            </a:rPr>
                          </m:ctrlPr>
                        </m:naryPr>
                        <m:sub>
                          <m:r>
                            <a:rPr lang="en-US" sz="4000" i="1" kern="100">
                              <a:effectLst/>
                              <a:latin typeface="Cambria Math" panose="02040503050406030204" pitchFamily="18" charset="0"/>
                              <a:ea typeface="Times New Roman" panose="02020603050405020304" pitchFamily="18" charset="0"/>
                              <a:cs typeface="Times New Roman" panose="02020603050405020304" pitchFamily="18" charset="0"/>
                            </a:rPr>
                            <m:t>𝑖</m:t>
                          </m:r>
                          <m:r>
                            <a:rPr lang="en-US" sz="4000" i="1" kern="100">
                              <a:effectLst/>
                              <a:latin typeface="Cambria Math" panose="02040503050406030204" pitchFamily="18" charset="0"/>
                              <a:ea typeface="Times New Roman" panose="02020603050405020304" pitchFamily="18" charset="0"/>
                              <a:cs typeface="Times New Roman" panose="02020603050405020304" pitchFamily="18" charset="0"/>
                            </a:rPr>
                            <m:t>=1</m:t>
                          </m:r>
                        </m:sub>
                        <m:sup>
                          <m:r>
                            <a:rPr lang="en-US" sz="4000" i="1" kern="100">
                              <a:effectLst/>
                              <a:latin typeface="Cambria Math" panose="02040503050406030204" pitchFamily="18" charset="0"/>
                              <a:ea typeface="Times New Roman" panose="02020603050405020304" pitchFamily="18" charset="0"/>
                              <a:cs typeface="Times New Roman" panose="02020603050405020304" pitchFamily="18" charset="0"/>
                            </a:rPr>
                            <m:t>𝑛</m:t>
                          </m:r>
                        </m:sup>
                        <m:e>
                          <m:r>
                            <m:rPr>
                              <m:sty m:val="p"/>
                            </m:rPr>
                            <a:rPr lang="en-US" sz="4000" kern="100">
                              <a:effectLst/>
                              <a:latin typeface="Cambria Math" panose="02040503050406030204" pitchFamily="18" charset="0"/>
                              <a:ea typeface="Times New Roman" panose="02020603050405020304" pitchFamily="18" charset="0"/>
                              <a:cs typeface="Times New Roman" panose="02020603050405020304" pitchFamily="18" charset="0"/>
                            </a:rPr>
                            <m:t>ln</m:t>
                          </m:r>
                          <m:r>
                            <a:rPr lang="en-US" sz="4000" kern="100">
                              <a:effectLst/>
                              <a:latin typeface="Cambria Math" panose="02040503050406030204" pitchFamily="18" charset="0"/>
                              <a:ea typeface="Times New Roman" panose="02020603050405020304" pitchFamily="18" charset="0"/>
                              <a:cs typeface="Cambria Math" panose="02040503050406030204" pitchFamily="18" charset="0"/>
                            </a:rPr>
                            <m:t>⁡</m:t>
                          </m:r>
                          <m:r>
                            <a:rPr lang="en-US" sz="4000" kern="100">
                              <a:effectLst/>
                              <a:latin typeface="Cambria Math" panose="02040503050406030204" pitchFamily="18" charset="0"/>
                              <a:ea typeface="Times New Roman" panose="02020603050405020304" pitchFamily="18" charset="0"/>
                              <a:cs typeface="Times New Roman" panose="02020603050405020304" pitchFamily="18" charset="0"/>
                            </a:rPr>
                            <m:t>{</m:t>
                          </m:r>
                          <m:r>
                            <a:rPr lang="en-US" sz="4000" i="1" kern="100">
                              <a:effectLst/>
                              <a:latin typeface="Cambria Math" panose="02040503050406030204" pitchFamily="18" charset="0"/>
                              <a:ea typeface="Times New Roman" panose="02020603050405020304" pitchFamily="18" charset="0"/>
                              <a:cs typeface="Times New Roman" panose="02020603050405020304" pitchFamily="18" charset="0"/>
                            </a:rPr>
                            <m:t>𝑝</m:t>
                          </m:r>
                          <m:sSub>
                            <m:sSubPr>
                              <m:ctrlPr>
                                <a:rPr lang="en-US" sz="4000" i="1" kern="100">
                                  <a:effectLst/>
                                  <a:latin typeface="Cambria Math" panose="02040503050406030204" pitchFamily="18" charset="0"/>
                                  <a:ea typeface="Calibri" panose="020F0502020204030204" pitchFamily="34" charset="0"/>
                                  <a:cs typeface="Times New Roman" panose="02020603050405020304" pitchFamily="18" charset="0"/>
                                </a:rPr>
                              </m:ctrlPr>
                            </m:sSubPr>
                            <m:e>
                              <m:sSub>
                                <m:sSubPr>
                                  <m:ctrlPr>
                                    <a:rPr lang="en-US" sz="4000" i="1" kern="100">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4000" i="1" kern="100">
                                      <a:effectLst/>
                                      <a:latin typeface="Cambria Math" panose="02040503050406030204" pitchFamily="18" charset="0"/>
                                      <a:ea typeface="Calibri" panose="020F0502020204030204" pitchFamily="34" charset="0"/>
                                      <a:cs typeface="Times New Roman" panose="02020603050405020304" pitchFamily="18" charset="0"/>
                                    </a:rPr>
                                    <m:t>(</m:t>
                                  </m:r>
                                  <m:r>
                                    <a:rPr lang="en-US" sz="4000" i="1" kern="100">
                                      <a:effectLst/>
                                      <a:latin typeface="Cambria Math" panose="02040503050406030204" pitchFamily="18" charset="0"/>
                                      <a:ea typeface="Calibri" panose="020F0502020204030204" pitchFamily="34" charset="0"/>
                                      <a:cs typeface="Times New Roman" panose="02020603050405020304" pitchFamily="18" charset="0"/>
                                    </a:rPr>
                                    <m:t>𝑌</m:t>
                                  </m:r>
                                </m:e>
                                <m:sub>
                                  <m:r>
                                    <a:rPr lang="en-US" sz="4000" i="1" kern="100">
                                      <a:effectLst/>
                                      <a:latin typeface="Cambria Math" panose="02040503050406030204" pitchFamily="18" charset="0"/>
                                      <a:ea typeface="Calibri" panose="020F0502020204030204" pitchFamily="34" charset="0"/>
                                      <a:cs typeface="Times New Roman" panose="02020603050405020304" pitchFamily="18" charset="0"/>
                                    </a:rPr>
                                    <m:t>𝑡</m:t>
                                  </m:r>
                                </m:sub>
                              </m:sSub>
                              <m:r>
                                <a:rPr lang="en-US" sz="4000" i="1" kern="100">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US" sz="4000" i="1" kern="100">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4000" i="1" kern="100">
                                      <a:effectLst/>
                                      <a:latin typeface="Cambria Math" panose="02040503050406030204" pitchFamily="18" charset="0"/>
                                      <a:ea typeface="Calibri" panose="020F0502020204030204" pitchFamily="34" charset="0"/>
                                      <a:cs typeface="Times New Roman" panose="02020603050405020304" pitchFamily="18" charset="0"/>
                                    </a:rPr>
                                    <m:t>𝜇</m:t>
                                  </m:r>
                                </m:e>
                                <m:sub>
                                  <m:r>
                                    <a:rPr lang="en-US" sz="4000" i="1" kern="100">
                                      <a:effectLst/>
                                      <a:latin typeface="Cambria Math" panose="02040503050406030204" pitchFamily="18" charset="0"/>
                                      <a:ea typeface="Calibri" panose="020F0502020204030204" pitchFamily="34" charset="0"/>
                                      <a:cs typeface="Times New Roman" panose="02020603050405020304" pitchFamily="18" charset="0"/>
                                    </a:rPr>
                                    <m:t>𝑡</m:t>
                                  </m:r>
                                </m:sub>
                              </m:sSub>
                              <m:r>
                                <a:rPr lang="en-US" sz="4000" i="1" kern="100">
                                  <a:effectLst/>
                                  <a:latin typeface="Cambria Math" panose="02040503050406030204" pitchFamily="18" charset="0"/>
                                  <a:ea typeface="Calibri" panose="020F0502020204030204" pitchFamily="34" charset="0"/>
                                  <a:cs typeface="Times New Roman" panose="02020603050405020304" pitchFamily="18" charset="0"/>
                                </a:rPr>
                                <m:t>|</m:t>
                              </m:r>
                              <m:r>
                                <a:rPr lang="en-US" sz="4000" i="1" kern="100">
                                  <a:effectLst/>
                                  <a:latin typeface="Cambria Math" panose="02040503050406030204" pitchFamily="18" charset="0"/>
                                  <a:ea typeface="Calibri" panose="020F0502020204030204" pitchFamily="34" charset="0"/>
                                  <a:cs typeface="Times New Roman" panose="02020603050405020304" pitchFamily="18" charset="0"/>
                                </a:rPr>
                                <m:t>𝐹</m:t>
                              </m:r>
                            </m:e>
                            <m:sub>
                              <m:r>
                                <a:rPr lang="en-US" sz="4000" i="1" kern="100">
                                  <a:effectLst/>
                                  <a:latin typeface="Cambria Math" panose="02040503050406030204" pitchFamily="18" charset="0"/>
                                  <a:ea typeface="Calibri" panose="020F0502020204030204" pitchFamily="34" charset="0"/>
                                  <a:cs typeface="Times New Roman" panose="02020603050405020304" pitchFamily="18" charset="0"/>
                                </a:rPr>
                                <m:t>𝑡</m:t>
                              </m:r>
                              <m:r>
                                <a:rPr lang="en-US" sz="4000" i="1" kern="100">
                                  <a:effectLst/>
                                  <a:latin typeface="Cambria Math" panose="02040503050406030204" pitchFamily="18" charset="0"/>
                                  <a:ea typeface="Calibri" panose="020F0502020204030204" pitchFamily="34" charset="0"/>
                                  <a:cs typeface="Times New Roman" panose="02020603050405020304" pitchFamily="18" charset="0"/>
                                </a:rPr>
                                <m:t>−1</m:t>
                              </m:r>
                            </m:sub>
                          </m:sSub>
                          <m:r>
                            <a:rPr lang="en-US" sz="4000" i="1" kern="100">
                              <a:effectLst/>
                              <a:latin typeface="Cambria Math" panose="02040503050406030204" pitchFamily="18" charset="0"/>
                              <a:ea typeface="Calibri" panose="020F0502020204030204" pitchFamily="34" charset="0"/>
                              <a:cs typeface="Times New Roman" panose="02020603050405020304" pitchFamily="18" charset="0"/>
                            </a:rPr>
                            <m:t>)}</m:t>
                          </m:r>
                        </m:e>
                      </m:nary>
                      <m:r>
                        <a:rPr lang="en-US" sz="4000" i="1" kern="100">
                          <a:effectLst/>
                          <a:latin typeface="Cambria Math" panose="02040503050406030204" pitchFamily="18" charset="0"/>
                          <a:ea typeface="Times New Roman" panose="02020603050405020304" pitchFamily="18" charset="0"/>
                          <a:cs typeface="Times New Roman" panose="02020603050405020304" pitchFamily="18" charset="0"/>
                        </a:rPr>
                        <m:t> ∝ </m:t>
                      </m:r>
                      <m:nary>
                        <m:naryPr>
                          <m:chr m:val="∑"/>
                          <m:limLoc m:val="undOvr"/>
                          <m:ctrlPr>
                            <a:rPr lang="en-US" sz="4000" i="1" kern="100">
                              <a:effectLst/>
                              <a:latin typeface="Cambria Math" panose="02040503050406030204" pitchFamily="18" charset="0"/>
                              <a:ea typeface="Times New Roman" panose="02020603050405020304" pitchFamily="18" charset="0"/>
                              <a:cs typeface="Times New Roman" panose="02020603050405020304" pitchFamily="18" charset="0"/>
                            </a:rPr>
                          </m:ctrlPr>
                        </m:naryPr>
                        <m:sub>
                          <m:r>
                            <a:rPr lang="en-US" sz="4000" i="1" kern="100">
                              <a:effectLst/>
                              <a:latin typeface="Cambria Math" panose="02040503050406030204" pitchFamily="18" charset="0"/>
                              <a:ea typeface="Times New Roman" panose="02020603050405020304" pitchFamily="18" charset="0"/>
                              <a:cs typeface="Times New Roman" panose="02020603050405020304" pitchFamily="18" charset="0"/>
                            </a:rPr>
                            <m:t>𝑖</m:t>
                          </m:r>
                          <m:r>
                            <a:rPr lang="en-US" sz="4000" i="1" kern="100">
                              <a:effectLst/>
                              <a:latin typeface="Cambria Math" panose="02040503050406030204" pitchFamily="18" charset="0"/>
                              <a:ea typeface="Times New Roman" panose="02020603050405020304" pitchFamily="18" charset="0"/>
                              <a:cs typeface="Times New Roman" panose="02020603050405020304" pitchFamily="18" charset="0"/>
                            </a:rPr>
                            <m:t>=1</m:t>
                          </m:r>
                        </m:sub>
                        <m:sup>
                          <m:r>
                            <a:rPr lang="en-US" sz="4000" i="1" kern="100">
                              <a:effectLst/>
                              <a:latin typeface="Cambria Math" panose="02040503050406030204" pitchFamily="18" charset="0"/>
                              <a:ea typeface="Times New Roman" panose="02020603050405020304" pitchFamily="18" charset="0"/>
                              <a:cs typeface="Times New Roman" panose="02020603050405020304" pitchFamily="18" charset="0"/>
                            </a:rPr>
                            <m:t>𝑛</m:t>
                          </m:r>
                        </m:sup>
                        <m:e>
                          <m:r>
                            <m:rPr>
                              <m:sty m:val="p"/>
                            </m:rPr>
                            <a:rPr lang="en-US" sz="4000" kern="100">
                              <a:effectLst/>
                              <a:latin typeface="Cambria Math" panose="02040503050406030204" pitchFamily="18" charset="0"/>
                              <a:ea typeface="Times New Roman" panose="02020603050405020304" pitchFamily="18" charset="0"/>
                              <a:cs typeface="Times New Roman" panose="02020603050405020304" pitchFamily="18" charset="0"/>
                            </a:rPr>
                            <m:t>ln</m:t>
                          </m:r>
                          <m:r>
                            <a:rPr lang="en-US" sz="4000" kern="100">
                              <a:effectLst/>
                              <a:latin typeface="Cambria Math" panose="02040503050406030204" pitchFamily="18" charset="0"/>
                              <a:ea typeface="Times New Roman" panose="02020603050405020304" pitchFamily="18" charset="0"/>
                              <a:cs typeface="Cambria Math" panose="02040503050406030204" pitchFamily="18" charset="0"/>
                            </a:rPr>
                            <m:t>⁡</m:t>
                          </m:r>
                          <m:r>
                            <a:rPr lang="en-US" sz="4000" kern="10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sz="4000" i="1" kern="100">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4000" i="1" kern="100">
                                  <a:effectLst/>
                                  <a:latin typeface="Cambria Math" panose="02040503050406030204" pitchFamily="18" charset="0"/>
                                  <a:ea typeface="Calibri" panose="020F0502020204030204" pitchFamily="34" charset="0"/>
                                  <a:cs typeface="Times New Roman" panose="02020603050405020304" pitchFamily="18" charset="0"/>
                                </a:rPr>
                                <m:t>𝑌</m:t>
                              </m:r>
                            </m:e>
                            <m:sub>
                              <m:r>
                                <a:rPr lang="en-US" sz="4000" i="1" kern="100">
                                  <a:effectLst/>
                                  <a:latin typeface="Cambria Math" panose="02040503050406030204" pitchFamily="18" charset="0"/>
                                  <a:ea typeface="Calibri" panose="020F0502020204030204" pitchFamily="34" charset="0"/>
                                  <a:cs typeface="Times New Roman" panose="02020603050405020304" pitchFamily="18" charset="0"/>
                                </a:rPr>
                                <m:t>𝑡</m:t>
                              </m:r>
                            </m:sub>
                          </m:sSub>
                          <m:func>
                            <m:funcPr>
                              <m:ctrlPr>
                                <a:rPr lang="en-US" sz="4000" i="1" kern="100">
                                  <a:effectLst/>
                                  <a:latin typeface="Cambria Math" panose="02040503050406030204" pitchFamily="18" charset="0"/>
                                  <a:ea typeface="Calibri" panose="020F0502020204030204" pitchFamily="34" charset="0"/>
                                  <a:cs typeface="Times New Roman" panose="02020603050405020304" pitchFamily="18" charset="0"/>
                                </a:rPr>
                              </m:ctrlPr>
                            </m:funcPr>
                            <m:fName>
                              <m:r>
                                <m:rPr>
                                  <m:sty m:val="p"/>
                                </m:rPr>
                                <a:rPr lang="en-US" sz="4000" kern="100">
                                  <a:effectLst/>
                                  <a:latin typeface="Cambria Math" panose="02040503050406030204" pitchFamily="18" charset="0"/>
                                  <a:ea typeface="Calibri" panose="020F0502020204030204" pitchFamily="34" charset="0"/>
                                  <a:cs typeface="Times New Roman" panose="02020603050405020304" pitchFamily="18" charset="0"/>
                                </a:rPr>
                                <m:t>ln</m:t>
                              </m:r>
                            </m:fName>
                            <m:e>
                              <m:d>
                                <m:dPr>
                                  <m:ctrlPr>
                                    <a:rPr lang="en-US" sz="4000" i="1" kern="100">
                                      <a:effectLst/>
                                      <a:latin typeface="Cambria Math" panose="02040503050406030204" pitchFamily="18" charset="0"/>
                                      <a:ea typeface="Calibri" panose="020F0502020204030204" pitchFamily="34" charset="0"/>
                                      <a:cs typeface="Times New Roman" panose="02020603050405020304" pitchFamily="18" charset="0"/>
                                    </a:rPr>
                                  </m:ctrlPr>
                                </m:dPr>
                                <m:e>
                                  <m:sSub>
                                    <m:sSubPr>
                                      <m:ctrlPr>
                                        <a:rPr lang="en-US" sz="4000" i="1" kern="100">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4000" i="1" kern="100">
                                          <a:effectLst/>
                                          <a:latin typeface="Cambria Math" panose="02040503050406030204" pitchFamily="18" charset="0"/>
                                          <a:ea typeface="Calibri" panose="020F0502020204030204" pitchFamily="34" charset="0"/>
                                          <a:cs typeface="Times New Roman" panose="02020603050405020304" pitchFamily="18" charset="0"/>
                                        </a:rPr>
                                        <m:t>𝜇</m:t>
                                      </m:r>
                                    </m:e>
                                    <m:sub>
                                      <m:r>
                                        <a:rPr lang="en-US" sz="4000" i="1" kern="100">
                                          <a:effectLst/>
                                          <a:latin typeface="Cambria Math" panose="02040503050406030204" pitchFamily="18" charset="0"/>
                                          <a:ea typeface="Calibri" panose="020F0502020204030204" pitchFamily="34" charset="0"/>
                                          <a:cs typeface="Times New Roman" panose="02020603050405020304" pitchFamily="18" charset="0"/>
                                        </a:rPr>
                                        <m:t>𝑡</m:t>
                                      </m:r>
                                    </m:sub>
                                  </m:sSub>
                                </m:e>
                              </m:d>
                            </m:e>
                          </m:func>
                          <m:r>
                            <a:rPr lang="en-US" sz="4000" i="1" kern="100">
                              <a:effectLst/>
                              <a:latin typeface="Cambria Math" panose="02040503050406030204" pitchFamily="18" charset="0"/>
                              <a:ea typeface="Calibri" panose="020F0502020204030204" pitchFamily="34" charset="0"/>
                              <a:cs typeface="Times New Roman" panose="02020603050405020304" pitchFamily="18" charset="0"/>
                            </a:rPr>
                            <m:t>− </m:t>
                          </m:r>
                          <m:sSub>
                            <m:sSubPr>
                              <m:ctrlPr>
                                <a:rPr lang="en-US" sz="4000" i="1" kern="100">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4000" i="1" kern="100">
                                  <a:effectLst/>
                                  <a:latin typeface="Cambria Math" panose="02040503050406030204" pitchFamily="18" charset="0"/>
                                  <a:ea typeface="Calibri" panose="020F0502020204030204" pitchFamily="34" charset="0"/>
                                  <a:cs typeface="Times New Roman" panose="02020603050405020304" pitchFamily="18" charset="0"/>
                                </a:rPr>
                                <m:t>𝜇</m:t>
                              </m:r>
                            </m:e>
                            <m:sub>
                              <m:r>
                                <a:rPr lang="en-US" sz="4000" i="1" kern="100">
                                  <a:effectLst/>
                                  <a:latin typeface="Cambria Math" panose="02040503050406030204" pitchFamily="18" charset="0"/>
                                  <a:ea typeface="Calibri" panose="020F0502020204030204" pitchFamily="34" charset="0"/>
                                  <a:cs typeface="Times New Roman" panose="02020603050405020304" pitchFamily="18" charset="0"/>
                                </a:rPr>
                                <m:t>𝑡</m:t>
                              </m:r>
                            </m:sub>
                          </m:sSub>
                          <m:r>
                            <a:rPr lang="en-US" sz="4000" i="1" kern="100">
                              <a:effectLst/>
                              <a:latin typeface="Cambria Math" panose="02040503050406030204" pitchFamily="18" charset="0"/>
                              <a:ea typeface="Calibri" panose="020F0502020204030204" pitchFamily="34" charset="0"/>
                              <a:cs typeface="Times New Roman" panose="02020603050405020304" pitchFamily="18" charset="0"/>
                            </a:rPr>
                            <m:t>}</m:t>
                          </m:r>
                        </m:e>
                      </m:nary>
                    </m:oMath>
                  </m:oMathPara>
                </a14:m>
                <a:endParaRPr lang="en-US" sz="40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func>
                        <m:funcPr>
                          <m:ctrlPr>
                            <a:rPr lang="en-US" sz="4000" i="1" kern="100">
                              <a:effectLst/>
                              <a:latin typeface="Cambria Math" panose="02040503050406030204" pitchFamily="18" charset="0"/>
                              <a:ea typeface="Times New Roman" panose="02020603050405020304" pitchFamily="18" charset="0"/>
                              <a:cs typeface="Times New Roman" panose="02020603050405020304" pitchFamily="18" charset="0"/>
                            </a:rPr>
                          </m:ctrlPr>
                        </m:funcPr>
                        <m:fName>
                          <m:r>
                            <m:rPr>
                              <m:sty m:val="p"/>
                            </m:rPr>
                            <a:rPr lang="en-US" sz="4000" kern="100">
                              <a:effectLst/>
                              <a:latin typeface="Cambria Math" panose="02040503050406030204" pitchFamily="18" charset="0"/>
                              <a:ea typeface="Times New Roman" panose="02020603050405020304" pitchFamily="18" charset="0"/>
                              <a:cs typeface="Times New Roman" panose="02020603050405020304" pitchFamily="18" charset="0"/>
                            </a:rPr>
                            <m:t>ln</m:t>
                          </m:r>
                        </m:fName>
                        <m:e>
                          <m:d>
                            <m:dPr>
                              <m:ctrlPr>
                                <a:rPr lang="en-US" sz="4000" i="1" kern="100">
                                  <a:effectLst/>
                                  <a:latin typeface="Cambria Math" panose="02040503050406030204" pitchFamily="18" charset="0"/>
                                  <a:ea typeface="Times New Roman" panose="02020603050405020304" pitchFamily="18" charset="0"/>
                                  <a:cs typeface="Times New Roman" panose="02020603050405020304" pitchFamily="18" charset="0"/>
                                </a:rPr>
                              </m:ctrlPr>
                            </m:dPr>
                            <m:e>
                              <m:sSub>
                                <m:sSubPr>
                                  <m:ctrlPr>
                                    <a:rPr lang="en-US" sz="4000"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4000" i="1" kern="100">
                                      <a:effectLst/>
                                      <a:latin typeface="Cambria Math" panose="02040503050406030204" pitchFamily="18" charset="0"/>
                                      <a:ea typeface="Times New Roman" panose="02020603050405020304" pitchFamily="18" charset="0"/>
                                      <a:cs typeface="Times New Roman" panose="02020603050405020304" pitchFamily="18" charset="0"/>
                                    </a:rPr>
                                    <m:t>𝜇</m:t>
                                  </m:r>
                                </m:e>
                                <m:sub>
                                  <m:r>
                                    <a:rPr lang="en-US" sz="4000" i="1" kern="100">
                                      <a:effectLst/>
                                      <a:latin typeface="Cambria Math" panose="02040503050406030204" pitchFamily="18" charset="0"/>
                                      <a:ea typeface="Times New Roman" panose="02020603050405020304" pitchFamily="18" charset="0"/>
                                      <a:cs typeface="Times New Roman" panose="02020603050405020304" pitchFamily="18" charset="0"/>
                                    </a:rPr>
                                    <m:t>𝑡</m:t>
                                  </m:r>
                                </m:sub>
                              </m:sSub>
                            </m:e>
                          </m:d>
                        </m:e>
                      </m:func>
                      <m:r>
                        <a:rPr lang="en-US" sz="4000" i="1" kern="100">
                          <a:effectLst/>
                          <a:latin typeface="Cambria Math" panose="02040503050406030204" pitchFamily="18" charset="0"/>
                          <a:ea typeface="Times New Roman" panose="02020603050405020304" pitchFamily="18" charset="0"/>
                          <a:cs typeface="Times New Roman" panose="02020603050405020304" pitchFamily="18" charset="0"/>
                        </a:rPr>
                        <m:t>= </m:t>
                      </m:r>
                      <m:nary>
                        <m:naryPr>
                          <m:chr m:val="∑"/>
                          <m:limLoc m:val="undOvr"/>
                          <m:ctrlPr>
                            <a:rPr lang="en-US" sz="4000" i="1" kern="100">
                              <a:effectLst/>
                              <a:latin typeface="Cambria Math" panose="02040503050406030204" pitchFamily="18" charset="0"/>
                              <a:ea typeface="Times New Roman" panose="02020603050405020304" pitchFamily="18" charset="0"/>
                              <a:cs typeface="Times New Roman" panose="02020603050405020304" pitchFamily="18" charset="0"/>
                            </a:rPr>
                          </m:ctrlPr>
                        </m:naryPr>
                        <m:sub>
                          <m:r>
                            <a:rPr lang="en-US" sz="4000" i="1" kern="100">
                              <a:effectLst/>
                              <a:latin typeface="Cambria Math" panose="02040503050406030204" pitchFamily="18" charset="0"/>
                              <a:ea typeface="Times New Roman" panose="02020603050405020304" pitchFamily="18" charset="0"/>
                              <a:cs typeface="Times New Roman" panose="02020603050405020304" pitchFamily="18" charset="0"/>
                            </a:rPr>
                            <m:t>𝑗</m:t>
                          </m:r>
                          <m:r>
                            <a:rPr lang="en-US" sz="4000" i="1" kern="100">
                              <a:effectLst/>
                              <a:latin typeface="Cambria Math" panose="02040503050406030204" pitchFamily="18" charset="0"/>
                              <a:ea typeface="Times New Roman" panose="02020603050405020304" pitchFamily="18" charset="0"/>
                              <a:cs typeface="Times New Roman" panose="02020603050405020304" pitchFamily="18" charset="0"/>
                            </a:rPr>
                            <m:t>=0</m:t>
                          </m:r>
                        </m:sub>
                        <m:sup>
                          <m:r>
                            <a:rPr lang="en-US" sz="4000" i="1" kern="100">
                              <a:effectLst/>
                              <a:latin typeface="Cambria Math" panose="02040503050406030204" pitchFamily="18" charset="0"/>
                              <a:ea typeface="Times New Roman" panose="02020603050405020304" pitchFamily="18" charset="0"/>
                              <a:cs typeface="Times New Roman" panose="02020603050405020304" pitchFamily="18" charset="0"/>
                            </a:rPr>
                            <m:t>𝑞</m:t>
                          </m:r>
                        </m:sup>
                        <m:e>
                          <m:sSub>
                            <m:sSubPr>
                              <m:ctrlPr>
                                <a:rPr lang="en-US" sz="4000"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4000" i="1" kern="100">
                                  <a:effectLst/>
                                  <a:latin typeface="Cambria Math" panose="02040503050406030204" pitchFamily="18" charset="0"/>
                                  <a:ea typeface="Times New Roman" panose="02020603050405020304" pitchFamily="18" charset="0"/>
                                  <a:cs typeface="Times New Roman" panose="02020603050405020304" pitchFamily="18" charset="0"/>
                                </a:rPr>
                                <m:t>𝛽</m:t>
                              </m:r>
                            </m:e>
                            <m:sub>
                              <m:r>
                                <a:rPr lang="en-US" sz="4000" i="1" kern="100">
                                  <a:effectLst/>
                                  <a:latin typeface="Cambria Math" panose="02040503050406030204" pitchFamily="18" charset="0"/>
                                  <a:ea typeface="Times New Roman" panose="02020603050405020304" pitchFamily="18" charset="0"/>
                                  <a:cs typeface="Times New Roman" panose="02020603050405020304" pitchFamily="18" charset="0"/>
                                </a:rPr>
                                <m:t>𝑗</m:t>
                              </m:r>
                            </m:sub>
                          </m:sSub>
                          <m:sSub>
                            <m:sSubPr>
                              <m:ctrlPr>
                                <a:rPr lang="en-US" sz="4000"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4000" i="1" kern="100">
                                  <a:effectLst/>
                                  <a:latin typeface="Cambria Math" panose="02040503050406030204" pitchFamily="18" charset="0"/>
                                  <a:ea typeface="Times New Roman" panose="02020603050405020304" pitchFamily="18" charset="0"/>
                                  <a:cs typeface="Times New Roman" panose="02020603050405020304" pitchFamily="18" charset="0"/>
                                </a:rPr>
                                <m:t>𝑋</m:t>
                              </m:r>
                            </m:e>
                            <m:sub>
                              <m:r>
                                <a:rPr lang="en-US" sz="4000" i="1" kern="100">
                                  <a:effectLst/>
                                  <a:latin typeface="Cambria Math" panose="02040503050406030204" pitchFamily="18" charset="0"/>
                                  <a:ea typeface="Times New Roman" panose="02020603050405020304" pitchFamily="18" charset="0"/>
                                  <a:cs typeface="Times New Roman" panose="02020603050405020304" pitchFamily="18" charset="0"/>
                                </a:rPr>
                                <m:t>𝑗𝑡</m:t>
                              </m:r>
                            </m:sub>
                          </m:sSub>
                        </m:e>
                      </m:nary>
                    </m:oMath>
                  </m:oMathPara>
                </a14:m>
                <a:endParaRPr lang="en-US" sz="4000" dirty="0"/>
              </a:p>
            </p:txBody>
          </p:sp>
        </mc:Choice>
        <mc:Fallback xmlns="">
          <p:sp>
            <p:nvSpPr>
              <p:cNvPr id="15" name="TextBox 14">
                <a:extLst>
                  <a:ext uri="{FF2B5EF4-FFF2-40B4-BE49-F238E27FC236}">
                    <a16:creationId xmlns:a16="http://schemas.microsoft.com/office/drawing/2014/main" id="{3111D49C-2A83-19F1-41C6-81261CA2D945}"/>
                  </a:ext>
                </a:extLst>
              </p:cNvPr>
              <p:cNvSpPr txBox="1">
                <a:spLocks noRot="1" noChangeAspect="1" noMove="1" noResize="1" noEditPoints="1" noAdjustHandles="1" noChangeArrowheads="1" noChangeShapeType="1" noTextEdit="1"/>
              </p:cNvSpPr>
              <p:nvPr/>
            </p:nvSpPr>
            <p:spPr>
              <a:xfrm>
                <a:off x="3043030" y="5366054"/>
                <a:ext cx="12344400" cy="3967817"/>
              </a:xfrm>
              <a:prstGeom prst="rect">
                <a:avLst/>
              </a:prstGeom>
              <a:blipFill>
                <a:blip r:embed="rId5"/>
                <a:stretch>
                  <a:fillRect/>
                </a:stretch>
              </a:blipFill>
            </p:spPr>
            <p:txBody>
              <a:bodyPr/>
              <a:lstStyle/>
              <a:p>
                <a:r>
                  <a:rPr lang="en-US">
                    <a:noFill/>
                  </a:rPr>
                  <a:t> </a:t>
                </a:r>
              </a:p>
            </p:txBody>
          </p:sp>
        </mc:Fallback>
      </mc:AlternateContent>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sp>
        <p:nvSpPr>
          <p:cNvPr id="2" name="Freeform 2"/>
          <p:cNvSpPr/>
          <p:nvPr/>
        </p:nvSpPr>
        <p:spPr>
          <a:xfrm rot="1313163">
            <a:off x="-4261137" y="6573910"/>
            <a:ext cx="9085628" cy="5368780"/>
          </a:xfrm>
          <a:custGeom>
            <a:avLst/>
            <a:gdLst/>
            <a:ahLst/>
            <a:cxnLst/>
            <a:rect l="l" t="t" r="r" b="b"/>
            <a:pathLst>
              <a:path w="9085628" h="5368780">
                <a:moveTo>
                  <a:pt x="0" y="0"/>
                </a:moveTo>
                <a:lnTo>
                  <a:pt x="9085628" y="0"/>
                </a:lnTo>
                <a:lnTo>
                  <a:pt x="9085628" y="5368780"/>
                </a:lnTo>
                <a:lnTo>
                  <a:pt x="0" y="536878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Freeform 3"/>
          <p:cNvSpPr/>
          <p:nvPr/>
        </p:nvSpPr>
        <p:spPr>
          <a:xfrm rot="1313163">
            <a:off x="14330817" y="-1655690"/>
            <a:ext cx="9085628" cy="5368780"/>
          </a:xfrm>
          <a:custGeom>
            <a:avLst/>
            <a:gdLst/>
            <a:ahLst/>
            <a:cxnLst/>
            <a:rect l="l" t="t" r="r" b="b"/>
            <a:pathLst>
              <a:path w="9085628" h="5368780">
                <a:moveTo>
                  <a:pt x="0" y="0"/>
                </a:moveTo>
                <a:lnTo>
                  <a:pt x="9085629" y="0"/>
                </a:lnTo>
                <a:lnTo>
                  <a:pt x="9085629" y="5368780"/>
                </a:lnTo>
                <a:lnTo>
                  <a:pt x="0" y="536878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4" name="TextBox 4"/>
          <p:cNvSpPr txBox="1"/>
          <p:nvPr/>
        </p:nvSpPr>
        <p:spPr>
          <a:xfrm>
            <a:off x="0" y="3924300"/>
            <a:ext cx="18288000" cy="2438400"/>
          </a:xfrm>
          <a:prstGeom prst="rect">
            <a:avLst/>
          </a:prstGeom>
        </p:spPr>
        <p:txBody>
          <a:bodyPr lIns="0" tIns="0" rIns="0" bIns="0" rtlCol="0" anchor="t">
            <a:spAutoFit/>
          </a:bodyPr>
          <a:lstStyle/>
          <a:p>
            <a:pPr algn="ctr">
              <a:lnSpc>
                <a:spcPts val="9600"/>
              </a:lnSpc>
            </a:pPr>
            <a:r>
              <a:rPr lang="en-US" sz="8000">
                <a:solidFill>
                  <a:srgbClr val="FFFFFF"/>
                </a:solidFill>
                <a:latin typeface="Open Sans Extra Bold"/>
              </a:rPr>
              <a:t>PRINCIPAL COMPONENT ANALYSIS</a:t>
            </a:r>
          </a:p>
          <a:p>
            <a:pPr marL="0" lvl="0" indent="0" algn="ctr">
              <a:lnSpc>
                <a:spcPts val="9600"/>
              </a:lnSpc>
              <a:spcBef>
                <a:spcPct val="0"/>
              </a:spcBef>
            </a:pPr>
            <a:r>
              <a:rPr lang="en-US" sz="8000">
                <a:solidFill>
                  <a:srgbClr val="FFFFFF"/>
                </a:solidFill>
                <a:latin typeface="Open Sans Extra Bold"/>
              </a:rPr>
              <a:t>(PCA)</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47242" y="58419"/>
            <a:ext cx="17793515" cy="9802411"/>
            <a:chOff x="0" y="0"/>
            <a:chExt cx="4982580" cy="2744893"/>
          </a:xfrm>
        </p:grpSpPr>
        <p:sp>
          <p:nvSpPr>
            <p:cNvPr id="3" name="Freeform 3"/>
            <p:cNvSpPr/>
            <p:nvPr/>
          </p:nvSpPr>
          <p:spPr>
            <a:xfrm>
              <a:off x="0" y="0"/>
              <a:ext cx="4982580" cy="2744893"/>
            </a:xfrm>
            <a:custGeom>
              <a:avLst/>
              <a:gdLst/>
              <a:ahLst/>
              <a:cxnLst/>
              <a:rect l="l" t="t" r="r" b="b"/>
              <a:pathLst>
                <a:path w="4982580" h="2744893">
                  <a:moveTo>
                    <a:pt x="0" y="0"/>
                  </a:moveTo>
                  <a:lnTo>
                    <a:pt x="4982580" y="0"/>
                  </a:lnTo>
                  <a:lnTo>
                    <a:pt x="4982580" y="2744893"/>
                  </a:lnTo>
                  <a:lnTo>
                    <a:pt x="0" y="2744893"/>
                  </a:lnTo>
                  <a:close/>
                </a:path>
              </a:pathLst>
            </a:custGeom>
            <a:solidFill>
              <a:srgbClr val="000000">
                <a:alpha val="0"/>
              </a:srgbClr>
            </a:solidFill>
            <a:ln w="228600" cap="sq">
              <a:solidFill>
                <a:srgbClr val="145DA0"/>
              </a:solidFill>
              <a:prstDash val="solid"/>
              <a:miter/>
            </a:ln>
          </p:spPr>
          <p:txBody>
            <a:bodyPr/>
            <a:lstStyle/>
            <a:p>
              <a:endParaRPr lang="en-IN"/>
            </a:p>
          </p:txBody>
        </p:sp>
        <p:sp>
          <p:nvSpPr>
            <p:cNvPr id="4" name="TextBox 4"/>
            <p:cNvSpPr txBox="1"/>
            <p:nvPr/>
          </p:nvSpPr>
          <p:spPr>
            <a:xfrm>
              <a:off x="0" y="-104775"/>
              <a:ext cx="4982580" cy="2849668"/>
            </a:xfrm>
            <a:prstGeom prst="rect">
              <a:avLst/>
            </a:prstGeom>
          </p:spPr>
          <p:txBody>
            <a:bodyPr lIns="50800" tIns="50800" rIns="50800" bIns="50800" rtlCol="0" anchor="ctr"/>
            <a:lstStyle/>
            <a:p>
              <a:pPr marL="0" lvl="0" indent="0" algn="ctr">
                <a:lnSpc>
                  <a:spcPts val="4759"/>
                </a:lnSpc>
                <a:spcBef>
                  <a:spcPct val="0"/>
                </a:spcBef>
              </a:pPr>
              <a:endParaRPr/>
            </a:p>
          </p:txBody>
        </p:sp>
      </p:grpSp>
      <p:sp>
        <p:nvSpPr>
          <p:cNvPr id="6" name="Freeform 6"/>
          <p:cNvSpPr/>
          <p:nvPr/>
        </p:nvSpPr>
        <p:spPr>
          <a:xfrm>
            <a:off x="3790038" y="8622391"/>
            <a:ext cx="10945273" cy="1059730"/>
          </a:xfrm>
          <a:custGeom>
            <a:avLst/>
            <a:gdLst/>
            <a:ahLst/>
            <a:cxnLst/>
            <a:rect l="l" t="t" r="r" b="b"/>
            <a:pathLst>
              <a:path w="10945273" h="1059730">
                <a:moveTo>
                  <a:pt x="0" y="0"/>
                </a:moveTo>
                <a:lnTo>
                  <a:pt x="10945272" y="0"/>
                </a:lnTo>
                <a:lnTo>
                  <a:pt x="10945272" y="1059730"/>
                </a:lnTo>
                <a:lnTo>
                  <a:pt x="0" y="1059730"/>
                </a:lnTo>
                <a:lnTo>
                  <a:pt x="0" y="0"/>
                </a:lnTo>
                <a:close/>
              </a:path>
            </a:pathLst>
          </a:custGeom>
          <a:blipFill>
            <a:blip r:embed="rId2"/>
            <a:stretch>
              <a:fillRect/>
            </a:stretch>
          </a:blipFill>
        </p:spPr>
        <p:txBody>
          <a:bodyPr/>
          <a:lstStyle/>
          <a:p>
            <a:endParaRPr lang="en-US" dirty="0"/>
          </a:p>
        </p:txBody>
      </p:sp>
      <p:sp>
        <p:nvSpPr>
          <p:cNvPr id="13" name="Freeform 5">
            <a:extLst>
              <a:ext uri="{FF2B5EF4-FFF2-40B4-BE49-F238E27FC236}">
                <a16:creationId xmlns:a16="http://schemas.microsoft.com/office/drawing/2014/main" id="{83827A29-7EA5-4B76-382E-FD22D4B10F98}"/>
              </a:ext>
            </a:extLst>
          </p:cNvPr>
          <p:cNvSpPr/>
          <p:nvPr/>
        </p:nvSpPr>
        <p:spPr>
          <a:xfrm>
            <a:off x="4041625" y="4944685"/>
            <a:ext cx="11807975" cy="1371719"/>
          </a:xfrm>
          <a:custGeom>
            <a:avLst/>
            <a:gdLst/>
            <a:ahLst/>
            <a:cxnLst/>
            <a:rect l="l" t="t" r="r" b="b"/>
            <a:pathLst>
              <a:path w="10293167" h="6241922">
                <a:moveTo>
                  <a:pt x="0" y="0"/>
                </a:moveTo>
                <a:lnTo>
                  <a:pt x="10293168" y="0"/>
                </a:lnTo>
                <a:lnTo>
                  <a:pt x="10293168" y="6241922"/>
                </a:lnTo>
                <a:lnTo>
                  <a:pt x="0" y="6241922"/>
                </a:lnTo>
                <a:lnTo>
                  <a:pt x="0" y="0"/>
                </a:lnTo>
                <a:close/>
              </a:path>
            </a:pathLst>
          </a:custGeom>
          <a:blipFill>
            <a:blip r:embed="rId3"/>
            <a:stretch>
              <a:fillRect l="-16824" t="-421879" r="-16852" b="-368353"/>
            </a:stretch>
          </a:blipFill>
        </p:spPr>
        <p:txBody>
          <a:bodyPr/>
          <a:lstStyle/>
          <a:p>
            <a:endParaRPr lang="en-US" dirty="0"/>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692EBE70-B126-07A1-50BF-63843523D6A1}"/>
                  </a:ext>
                </a:extLst>
              </p:cNvPr>
              <p:cNvSpPr txBox="1"/>
              <p:nvPr/>
            </p:nvSpPr>
            <p:spPr>
              <a:xfrm>
                <a:off x="477044" y="648032"/>
                <a:ext cx="17277555" cy="795859"/>
              </a:xfrm>
              <a:prstGeom prst="rect">
                <a:avLst/>
              </a:prstGeom>
              <a:noFill/>
            </p:spPr>
            <p:txBody>
              <a:bodyPr wrap="square" rtlCol="0">
                <a:spAutoFit/>
              </a:bodyPr>
              <a:lstStyle/>
              <a:p>
                <a:pPr>
                  <a:lnSpc>
                    <a:spcPct val="107000"/>
                  </a:lnSpc>
                  <a:spcAft>
                    <a:spcPts val="800"/>
                  </a:spcAft>
                </a:pPr>
                <a:r>
                  <a:rPr lang="en-US" sz="2000" kern="100" dirty="0">
                    <a:effectLst/>
                    <a:latin typeface="Poppins" panose="00000500000000000000" pitchFamily="2" charset="0"/>
                    <a:ea typeface="Times New Roman" panose="02020603050405020304" pitchFamily="18" charset="0"/>
                    <a:cs typeface="Poppins" panose="00000500000000000000" pitchFamily="2" charset="0"/>
                  </a:rPr>
                  <a:t>Consider the following pairs of eigenvalues and eigenvectors of the covariance matrix </a:t>
                </a:r>
                <a14:m>
                  <m:oMath xmlns:m="http://schemas.openxmlformats.org/officeDocument/2006/math">
                    <m:nary>
                      <m:naryPr>
                        <m:chr m:val="∑"/>
                        <m:limLoc m:val="undOvr"/>
                        <m:supHide m:val="on"/>
                        <m:ctrlPr>
                          <a:rPr lang="en-US" sz="2000" i="1" kern="100">
                            <a:effectLst/>
                            <a:latin typeface="Cambria Math" panose="02040503050406030204" pitchFamily="18" charset="0"/>
                            <a:ea typeface="Times New Roman" panose="02020603050405020304" pitchFamily="18" charset="0"/>
                            <a:cs typeface="Times New Roman" panose="02020603050405020304" pitchFamily="18" charset="0"/>
                          </a:rPr>
                        </m:ctrlPr>
                      </m:naryPr>
                      <m:sub>
                        <m:r>
                          <a:rPr lang="en-US" sz="2000" i="1" kern="100">
                            <a:effectLst/>
                            <a:latin typeface="Cambria Math" panose="02040503050406030204" pitchFamily="18" charset="0"/>
                            <a:ea typeface="Times New Roman" panose="02020603050405020304" pitchFamily="18" charset="0"/>
                            <a:cs typeface="Times New Roman" panose="02020603050405020304" pitchFamily="18" charset="0"/>
                          </a:rPr>
                          <m:t>𝑋</m:t>
                        </m:r>
                      </m:sub>
                      <m:sup/>
                      <m:e>
                        <m:r>
                          <a:rPr lang="en-US" sz="2000" b="0" i="1" kern="100" smtClean="0">
                            <a:effectLst/>
                            <a:latin typeface="Cambria Math" panose="02040503050406030204" pitchFamily="18" charset="0"/>
                            <a:ea typeface="Times New Roman" panose="02020603050405020304" pitchFamily="18" charset="0"/>
                            <a:cs typeface="Times New Roman" panose="02020603050405020304" pitchFamily="18" charset="0"/>
                          </a:rPr>
                          <m:t> </m:t>
                        </m:r>
                      </m:e>
                    </m:nary>
                  </m:oMath>
                </a14:m>
                <a:r>
                  <a:rPr lang="en-US" sz="2000" kern="100" dirty="0">
                    <a:effectLst/>
                    <a:latin typeface="Poppins" panose="00000500000000000000" pitchFamily="2" charset="0"/>
                    <a:ea typeface="Times New Roman" panose="02020603050405020304" pitchFamily="18" charset="0"/>
                    <a:cs typeface="Poppins" panose="00000500000000000000" pitchFamily="2" charset="0"/>
                  </a:rPr>
                  <a:t>of the random vector X = </a:t>
                </a:r>
                <a14:m>
                  <m:oMath xmlns:m="http://schemas.openxmlformats.org/officeDocument/2006/math">
                    <m:sSup>
                      <m:sSupPr>
                        <m:ctrlPr>
                          <a:rPr lang="en-US" sz="2000" i="1" kern="100">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n-US" sz="2000" i="1" kern="10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sz="2000" i="1" kern="100">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2000" i="1" kern="100">
                                <a:effectLst/>
                                <a:latin typeface="Cambria Math" panose="02040503050406030204" pitchFamily="18" charset="0"/>
                                <a:ea typeface="Calibri" panose="020F0502020204030204" pitchFamily="34" charset="0"/>
                                <a:cs typeface="Times New Roman" panose="02020603050405020304" pitchFamily="18" charset="0"/>
                              </a:rPr>
                              <m:t>𝑋</m:t>
                            </m:r>
                          </m:e>
                          <m:sub>
                            <m:r>
                              <a:rPr lang="en-US" sz="2000" i="1" kern="100">
                                <a:effectLst/>
                                <a:latin typeface="Cambria Math" panose="02040503050406030204" pitchFamily="18" charset="0"/>
                                <a:ea typeface="Calibri" panose="020F0502020204030204" pitchFamily="34" charset="0"/>
                                <a:cs typeface="Times New Roman" panose="02020603050405020304" pitchFamily="18" charset="0"/>
                              </a:rPr>
                              <m:t>1</m:t>
                            </m:r>
                          </m:sub>
                        </m:sSub>
                        <m:r>
                          <a:rPr lang="en-US" sz="2000" i="1" kern="100">
                            <a:effectLst/>
                            <a:latin typeface="Cambria Math" panose="02040503050406030204" pitchFamily="18" charset="0"/>
                            <a:ea typeface="Calibri" panose="020F0502020204030204" pitchFamily="34" charset="0"/>
                            <a:cs typeface="Times New Roman" panose="02020603050405020304" pitchFamily="18" charset="0"/>
                          </a:rPr>
                          <m:t>, … , </m:t>
                        </m:r>
                        <m:sSub>
                          <m:sSubPr>
                            <m:ctrlPr>
                              <a:rPr lang="en-US" sz="2000" i="1" kern="100">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2000" i="1" kern="100">
                                <a:effectLst/>
                                <a:latin typeface="Cambria Math" panose="02040503050406030204" pitchFamily="18" charset="0"/>
                                <a:ea typeface="Calibri" panose="020F0502020204030204" pitchFamily="34" charset="0"/>
                                <a:cs typeface="Times New Roman" panose="02020603050405020304" pitchFamily="18" charset="0"/>
                              </a:rPr>
                              <m:t>𝑋</m:t>
                            </m:r>
                          </m:e>
                          <m:sub>
                            <m:r>
                              <a:rPr lang="en-US" sz="2000" i="1" kern="100">
                                <a:effectLst/>
                                <a:latin typeface="Cambria Math" panose="02040503050406030204" pitchFamily="18" charset="0"/>
                                <a:ea typeface="Calibri" panose="020F0502020204030204" pitchFamily="34" charset="0"/>
                                <a:cs typeface="Times New Roman" panose="02020603050405020304" pitchFamily="18" charset="0"/>
                              </a:rPr>
                              <m:t>𝑛</m:t>
                            </m:r>
                          </m:sub>
                        </m:sSub>
                        <m:r>
                          <a:rPr lang="en-US" sz="2000" i="1" kern="100">
                            <a:effectLst/>
                            <a:latin typeface="Cambria Math" panose="02040503050406030204" pitchFamily="18" charset="0"/>
                            <a:ea typeface="Times New Roman" panose="02020603050405020304" pitchFamily="18" charset="0"/>
                            <a:cs typeface="Times New Roman" panose="02020603050405020304" pitchFamily="18" charset="0"/>
                          </a:rPr>
                          <m:t>)</m:t>
                        </m:r>
                      </m:e>
                      <m:sup>
                        <m:r>
                          <a:rPr lang="en-US" sz="2000" i="1" kern="100">
                            <a:effectLst/>
                            <a:latin typeface="Cambria Math" panose="02040503050406030204" pitchFamily="18" charset="0"/>
                            <a:ea typeface="Times New Roman" panose="02020603050405020304" pitchFamily="18" charset="0"/>
                            <a:cs typeface="Times New Roman" panose="02020603050405020304" pitchFamily="18" charset="0"/>
                          </a:rPr>
                          <m:t>𝑇</m:t>
                        </m:r>
                      </m:sup>
                    </m:sSup>
                  </m:oMath>
                </a14:m>
                <a:r>
                  <a:rPr lang="en-US" sz="2000" kern="100" dirty="0">
                    <a:effectLst/>
                    <a:latin typeface="Poppins" panose="00000500000000000000" pitchFamily="2" charset="0"/>
                    <a:ea typeface="Times New Roman" panose="02020603050405020304" pitchFamily="18" charset="0"/>
                    <a:cs typeface="Poppins" panose="00000500000000000000" pitchFamily="2" charset="0"/>
                  </a:rPr>
                  <a:t> : </a:t>
                </a:r>
                <a14:m>
                  <m:oMath xmlns:m="http://schemas.openxmlformats.org/officeDocument/2006/math">
                    <m:d>
                      <m:dPr>
                        <m:ctrlPr>
                          <a:rPr lang="en-US" sz="2000" i="1" kern="100">
                            <a:effectLst/>
                            <a:latin typeface="Cambria Math" panose="02040503050406030204" pitchFamily="18" charset="0"/>
                            <a:ea typeface="Times New Roman" panose="02020603050405020304" pitchFamily="18" charset="0"/>
                            <a:cs typeface="Times New Roman" panose="02020603050405020304" pitchFamily="18" charset="0"/>
                          </a:rPr>
                        </m:ctrlPr>
                      </m:dPr>
                      <m:e>
                        <m:sSub>
                          <m:sSubPr>
                            <m:ctrlPr>
                              <a:rPr lang="en-US" sz="2000"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2000" i="1" kern="100">
                                <a:effectLst/>
                                <a:latin typeface="Cambria Math" panose="02040503050406030204" pitchFamily="18" charset="0"/>
                                <a:ea typeface="Times New Roman" panose="02020603050405020304" pitchFamily="18" charset="0"/>
                                <a:cs typeface="Times New Roman" panose="02020603050405020304" pitchFamily="18" charset="0"/>
                              </a:rPr>
                              <m:t>𝜆</m:t>
                            </m:r>
                          </m:e>
                          <m:sub>
                            <m:r>
                              <a:rPr lang="en-US" sz="2000" i="1" kern="100">
                                <a:effectLst/>
                                <a:latin typeface="Cambria Math" panose="02040503050406030204" pitchFamily="18" charset="0"/>
                                <a:ea typeface="Times New Roman" panose="02020603050405020304" pitchFamily="18" charset="0"/>
                                <a:cs typeface="Times New Roman" panose="02020603050405020304" pitchFamily="18" charset="0"/>
                              </a:rPr>
                              <m:t>1</m:t>
                            </m:r>
                          </m:sub>
                        </m:sSub>
                        <m:r>
                          <a:rPr lang="en-US" sz="2000" i="1" kern="10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sz="2000"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2000" i="1" kern="100">
                                <a:effectLst/>
                                <a:latin typeface="Cambria Math" panose="02040503050406030204" pitchFamily="18" charset="0"/>
                                <a:ea typeface="Times New Roman" panose="02020603050405020304" pitchFamily="18" charset="0"/>
                                <a:cs typeface="Times New Roman" panose="02020603050405020304" pitchFamily="18" charset="0"/>
                              </a:rPr>
                              <m:t>𝛼</m:t>
                            </m:r>
                          </m:e>
                          <m:sub>
                            <m:r>
                              <a:rPr lang="en-US" sz="2000" i="1" kern="100">
                                <a:effectLst/>
                                <a:latin typeface="Cambria Math" panose="02040503050406030204" pitchFamily="18" charset="0"/>
                                <a:ea typeface="Times New Roman" panose="02020603050405020304" pitchFamily="18" charset="0"/>
                                <a:cs typeface="Times New Roman" panose="02020603050405020304" pitchFamily="18" charset="0"/>
                              </a:rPr>
                              <m:t>1</m:t>
                            </m:r>
                          </m:sub>
                        </m:sSub>
                      </m:e>
                    </m:d>
                    <m:r>
                      <a:rPr lang="en-US" sz="2000" i="1" kern="100">
                        <a:effectLst/>
                        <a:latin typeface="Cambria Math" panose="02040503050406030204" pitchFamily="18" charset="0"/>
                        <a:ea typeface="Times New Roman" panose="02020603050405020304" pitchFamily="18" charset="0"/>
                        <a:cs typeface="Times New Roman" panose="02020603050405020304" pitchFamily="18" charset="0"/>
                      </a:rPr>
                      <m:t>, </m:t>
                    </m:r>
                    <m:d>
                      <m:dPr>
                        <m:ctrlPr>
                          <a:rPr lang="en-US" sz="2000" i="1" kern="100">
                            <a:effectLst/>
                            <a:latin typeface="Cambria Math" panose="02040503050406030204" pitchFamily="18" charset="0"/>
                            <a:ea typeface="Times New Roman" panose="02020603050405020304" pitchFamily="18" charset="0"/>
                            <a:cs typeface="Times New Roman" panose="02020603050405020304" pitchFamily="18" charset="0"/>
                          </a:rPr>
                        </m:ctrlPr>
                      </m:dPr>
                      <m:e>
                        <m:sSub>
                          <m:sSubPr>
                            <m:ctrlPr>
                              <a:rPr lang="en-US" sz="2000"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2000" i="1" kern="100">
                                <a:effectLst/>
                                <a:latin typeface="Cambria Math" panose="02040503050406030204" pitchFamily="18" charset="0"/>
                                <a:ea typeface="Times New Roman" panose="02020603050405020304" pitchFamily="18" charset="0"/>
                                <a:cs typeface="Times New Roman" panose="02020603050405020304" pitchFamily="18" charset="0"/>
                              </a:rPr>
                              <m:t>𝜆</m:t>
                            </m:r>
                          </m:e>
                          <m:sub>
                            <m:r>
                              <a:rPr lang="en-US" sz="2000" i="1" kern="100">
                                <a:effectLst/>
                                <a:latin typeface="Cambria Math" panose="02040503050406030204" pitchFamily="18" charset="0"/>
                                <a:ea typeface="Times New Roman" panose="02020603050405020304" pitchFamily="18" charset="0"/>
                                <a:cs typeface="Times New Roman" panose="02020603050405020304" pitchFamily="18" charset="0"/>
                              </a:rPr>
                              <m:t>2</m:t>
                            </m:r>
                          </m:sub>
                        </m:sSub>
                        <m:r>
                          <a:rPr lang="en-US" sz="2000" i="1" kern="10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sz="2000"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2000" i="1" kern="100">
                                <a:effectLst/>
                                <a:latin typeface="Cambria Math" panose="02040503050406030204" pitchFamily="18" charset="0"/>
                                <a:ea typeface="Times New Roman" panose="02020603050405020304" pitchFamily="18" charset="0"/>
                                <a:cs typeface="Times New Roman" panose="02020603050405020304" pitchFamily="18" charset="0"/>
                              </a:rPr>
                              <m:t>𝛼</m:t>
                            </m:r>
                          </m:e>
                          <m:sub>
                            <m:r>
                              <a:rPr lang="en-US" sz="2000" i="1" kern="100">
                                <a:effectLst/>
                                <a:latin typeface="Cambria Math" panose="02040503050406030204" pitchFamily="18" charset="0"/>
                                <a:ea typeface="Times New Roman" panose="02020603050405020304" pitchFamily="18" charset="0"/>
                                <a:cs typeface="Times New Roman" panose="02020603050405020304" pitchFamily="18" charset="0"/>
                              </a:rPr>
                              <m:t>2</m:t>
                            </m:r>
                          </m:sub>
                        </m:sSub>
                      </m:e>
                    </m:d>
                    <m:r>
                      <a:rPr lang="en-US" sz="2000" i="1" kern="100">
                        <a:effectLst/>
                        <a:latin typeface="Cambria Math" panose="02040503050406030204" pitchFamily="18" charset="0"/>
                        <a:ea typeface="Times New Roman" panose="02020603050405020304" pitchFamily="18" charset="0"/>
                        <a:cs typeface="Times New Roman" panose="02020603050405020304" pitchFamily="18" charset="0"/>
                      </a:rPr>
                      <m:t>, … , (</m:t>
                    </m:r>
                    <m:sSub>
                      <m:sSubPr>
                        <m:ctrlPr>
                          <a:rPr lang="en-US" sz="2000"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2000" i="1" kern="100">
                            <a:effectLst/>
                            <a:latin typeface="Cambria Math" panose="02040503050406030204" pitchFamily="18" charset="0"/>
                            <a:ea typeface="Times New Roman" panose="02020603050405020304" pitchFamily="18" charset="0"/>
                            <a:cs typeface="Times New Roman" panose="02020603050405020304" pitchFamily="18" charset="0"/>
                          </a:rPr>
                          <m:t>𝜆</m:t>
                        </m:r>
                      </m:e>
                      <m:sub>
                        <m:r>
                          <a:rPr lang="en-US" sz="2000" i="1" kern="100">
                            <a:effectLst/>
                            <a:latin typeface="Cambria Math" panose="02040503050406030204" pitchFamily="18" charset="0"/>
                            <a:ea typeface="Times New Roman" panose="02020603050405020304" pitchFamily="18" charset="0"/>
                            <a:cs typeface="Times New Roman" panose="02020603050405020304" pitchFamily="18" charset="0"/>
                          </a:rPr>
                          <m:t>𝑞</m:t>
                        </m:r>
                      </m:sub>
                    </m:sSub>
                    <m:r>
                      <a:rPr lang="en-US" sz="2000" i="1" kern="10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sz="2000"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2000" i="1" kern="100">
                            <a:effectLst/>
                            <a:latin typeface="Cambria Math" panose="02040503050406030204" pitchFamily="18" charset="0"/>
                            <a:ea typeface="Times New Roman" panose="02020603050405020304" pitchFamily="18" charset="0"/>
                            <a:cs typeface="Times New Roman" panose="02020603050405020304" pitchFamily="18" charset="0"/>
                          </a:rPr>
                          <m:t>𝛼</m:t>
                        </m:r>
                      </m:e>
                      <m:sub>
                        <m:r>
                          <a:rPr lang="en-US" sz="2000" i="1" kern="100">
                            <a:effectLst/>
                            <a:latin typeface="Cambria Math" panose="02040503050406030204" pitchFamily="18" charset="0"/>
                            <a:ea typeface="Times New Roman" panose="02020603050405020304" pitchFamily="18" charset="0"/>
                            <a:cs typeface="Times New Roman" panose="02020603050405020304" pitchFamily="18" charset="0"/>
                          </a:rPr>
                          <m:t>𝑞</m:t>
                        </m:r>
                      </m:sub>
                    </m:sSub>
                    <m:r>
                      <a:rPr lang="en-US" sz="2000" i="1" kern="100">
                        <a:effectLst/>
                        <a:latin typeface="Cambria Math" panose="02040503050406030204" pitchFamily="18" charset="0"/>
                        <a:ea typeface="Times New Roman" panose="02020603050405020304" pitchFamily="18" charset="0"/>
                        <a:cs typeface="Times New Roman" panose="02020603050405020304" pitchFamily="18" charset="0"/>
                      </a:rPr>
                      <m:t>)</m:t>
                    </m:r>
                  </m:oMath>
                </a14:m>
                <a:r>
                  <a:rPr lang="en-US" sz="2000" kern="100" dirty="0">
                    <a:effectLst/>
                    <a:latin typeface="Poppins" panose="00000500000000000000" pitchFamily="2" charset="0"/>
                    <a:ea typeface="Times New Roman" panose="02020603050405020304" pitchFamily="18" charset="0"/>
                    <a:cs typeface="Poppins" panose="00000500000000000000" pitchFamily="2" charset="0"/>
                  </a:rPr>
                  <a:t> where </a:t>
                </a:r>
                <a14:m>
                  <m:oMath xmlns:m="http://schemas.openxmlformats.org/officeDocument/2006/math">
                    <m:sSub>
                      <m:sSubPr>
                        <m:ctrlPr>
                          <a:rPr lang="en-US" sz="2000"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2000" i="1" kern="100">
                            <a:effectLst/>
                            <a:latin typeface="Cambria Math" panose="02040503050406030204" pitchFamily="18" charset="0"/>
                            <a:ea typeface="Times New Roman" panose="02020603050405020304" pitchFamily="18" charset="0"/>
                            <a:cs typeface="Times New Roman" panose="02020603050405020304" pitchFamily="18" charset="0"/>
                          </a:rPr>
                          <m:t>𝜆</m:t>
                        </m:r>
                      </m:e>
                      <m:sub>
                        <m:r>
                          <a:rPr lang="en-US" sz="2000" i="1" kern="100">
                            <a:effectLst/>
                            <a:latin typeface="Cambria Math" panose="02040503050406030204" pitchFamily="18" charset="0"/>
                            <a:ea typeface="Times New Roman" panose="02020603050405020304" pitchFamily="18" charset="0"/>
                            <a:cs typeface="Times New Roman" panose="02020603050405020304" pitchFamily="18" charset="0"/>
                          </a:rPr>
                          <m:t>1</m:t>
                        </m:r>
                      </m:sub>
                    </m:sSub>
                    <m:r>
                      <a:rPr lang="en-US" sz="2000" i="1" kern="10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sz="2000"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2000" i="1" kern="100">
                            <a:effectLst/>
                            <a:latin typeface="Cambria Math" panose="02040503050406030204" pitchFamily="18" charset="0"/>
                            <a:ea typeface="Times New Roman" panose="02020603050405020304" pitchFamily="18" charset="0"/>
                            <a:cs typeface="Times New Roman" panose="02020603050405020304" pitchFamily="18" charset="0"/>
                          </a:rPr>
                          <m:t>𝜆</m:t>
                        </m:r>
                      </m:e>
                      <m:sub>
                        <m:r>
                          <a:rPr lang="en-US" sz="2000" i="1" kern="100">
                            <a:effectLst/>
                            <a:latin typeface="Cambria Math" panose="02040503050406030204" pitchFamily="18" charset="0"/>
                            <a:ea typeface="Times New Roman" panose="02020603050405020304" pitchFamily="18" charset="0"/>
                            <a:cs typeface="Times New Roman" panose="02020603050405020304" pitchFamily="18" charset="0"/>
                          </a:rPr>
                          <m:t>2</m:t>
                        </m:r>
                      </m:sub>
                    </m:sSub>
                    <m:r>
                      <a:rPr lang="en-US" sz="2000" i="1" kern="100">
                        <a:effectLst/>
                        <a:latin typeface="Cambria Math" panose="02040503050406030204" pitchFamily="18" charset="0"/>
                        <a:ea typeface="Times New Roman" panose="02020603050405020304" pitchFamily="18" charset="0"/>
                        <a:cs typeface="Times New Roman" panose="02020603050405020304" pitchFamily="18" charset="0"/>
                      </a:rPr>
                      <m:t>≥… ≥</m:t>
                    </m:r>
                    <m:sSub>
                      <m:sSubPr>
                        <m:ctrlPr>
                          <a:rPr lang="en-US" sz="2000"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2000" i="1" kern="100">
                            <a:effectLst/>
                            <a:latin typeface="Cambria Math" panose="02040503050406030204" pitchFamily="18" charset="0"/>
                            <a:ea typeface="Times New Roman" panose="02020603050405020304" pitchFamily="18" charset="0"/>
                            <a:cs typeface="Times New Roman" panose="02020603050405020304" pitchFamily="18" charset="0"/>
                          </a:rPr>
                          <m:t>𝜆</m:t>
                        </m:r>
                      </m:e>
                      <m:sub>
                        <m:r>
                          <a:rPr lang="en-US" sz="2000" i="1" kern="100">
                            <a:effectLst/>
                            <a:latin typeface="Cambria Math" panose="02040503050406030204" pitchFamily="18" charset="0"/>
                            <a:ea typeface="Times New Roman" panose="02020603050405020304" pitchFamily="18" charset="0"/>
                            <a:cs typeface="Times New Roman" panose="02020603050405020304" pitchFamily="18" charset="0"/>
                          </a:rPr>
                          <m:t>𝑞</m:t>
                        </m:r>
                      </m:sub>
                    </m:sSub>
                    <m:r>
                      <a:rPr lang="en-US" sz="2000" i="1" kern="100">
                        <a:effectLst/>
                        <a:latin typeface="Cambria Math" panose="02040503050406030204" pitchFamily="18" charset="0"/>
                        <a:ea typeface="Times New Roman" panose="02020603050405020304" pitchFamily="18" charset="0"/>
                        <a:cs typeface="Times New Roman" panose="02020603050405020304" pitchFamily="18" charset="0"/>
                      </a:rPr>
                      <m:t>.</m:t>
                    </m:r>
                  </m:oMath>
                </a14:m>
                <a:r>
                  <a:rPr lang="en-US" sz="2000" kern="100" dirty="0">
                    <a:effectLst/>
                    <a:latin typeface="Poppins" panose="00000500000000000000" pitchFamily="2" charset="0"/>
                    <a:ea typeface="Times New Roman" panose="02020603050405020304" pitchFamily="18" charset="0"/>
                    <a:cs typeface="Poppins" panose="00000500000000000000" pitchFamily="2" charset="0"/>
                  </a:rPr>
                  <a:t> The </a:t>
                </a:r>
                <a14:m>
                  <m:oMath xmlns:m="http://schemas.openxmlformats.org/officeDocument/2006/math">
                    <m:sSup>
                      <m:sSupPr>
                        <m:ctrlPr>
                          <a:rPr lang="en-US" sz="2000" i="1" kern="100">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n-US" sz="2000" i="1" kern="100">
                            <a:effectLst/>
                            <a:latin typeface="Cambria Math" panose="02040503050406030204" pitchFamily="18" charset="0"/>
                            <a:ea typeface="Times New Roman" panose="02020603050405020304" pitchFamily="18" charset="0"/>
                            <a:cs typeface="Times New Roman" panose="02020603050405020304" pitchFamily="18" charset="0"/>
                          </a:rPr>
                          <m:t>𝑖</m:t>
                        </m:r>
                      </m:e>
                      <m:sup>
                        <m:r>
                          <a:rPr lang="en-US" sz="2000" i="1" kern="100">
                            <a:effectLst/>
                            <a:latin typeface="Cambria Math" panose="02040503050406030204" pitchFamily="18" charset="0"/>
                            <a:ea typeface="Times New Roman" panose="02020603050405020304" pitchFamily="18" charset="0"/>
                            <a:cs typeface="Times New Roman" panose="02020603050405020304" pitchFamily="18" charset="0"/>
                          </a:rPr>
                          <m:t>𝑡h</m:t>
                        </m:r>
                      </m:sup>
                    </m:sSup>
                  </m:oMath>
                </a14:m>
                <a:r>
                  <a:rPr lang="en-US" sz="2000" kern="100" dirty="0">
                    <a:effectLst/>
                    <a:latin typeface="Poppins" panose="00000500000000000000" pitchFamily="2" charset="0"/>
                    <a:ea typeface="Times New Roman" panose="02020603050405020304" pitchFamily="18" charset="0"/>
                    <a:cs typeface="Poppins" panose="00000500000000000000" pitchFamily="2" charset="0"/>
                  </a:rPr>
                  <a:t>PC of </a:t>
                </a:r>
                <a14:m>
                  <m:oMath xmlns:m="http://schemas.openxmlformats.org/officeDocument/2006/math">
                    <m:nary>
                      <m:naryPr>
                        <m:chr m:val="∑"/>
                        <m:limLoc m:val="undOvr"/>
                        <m:supHide m:val="on"/>
                        <m:ctrlPr>
                          <a:rPr lang="en-US" sz="2000" i="1" kern="100">
                            <a:effectLst/>
                            <a:latin typeface="Cambria Math" panose="02040503050406030204" pitchFamily="18" charset="0"/>
                            <a:ea typeface="Times New Roman" panose="02020603050405020304" pitchFamily="18" charset="0"/>
                            <a:cs typeface="Times New Roman" panose="02020603050405020304" pitchFamily="18" charset="0"/>
                          </a:rPr>
                        </m:ctrlPr>
                      </m:naryPr>
                      <m:sub>
                        <m:r>
                          <a:rPr lang="en-US" sz="2000" i="1" kern="100">
                            <a:effectLst/>
                            <a:latin typeface="Cambria Math" panose="02040503050406030204" pitchFamily="18" charset="0"/>
                            <a:ea typeface="Times New Roman" panose="02020603050405020304" pitchFamily="18" charset="0"/>
                            <a:cs typeface="Times New Roman" panose="02020603050405020304" pitchFamily="18" charset="0"/>
                          </a:rPr>
                          <m:t>𝑋</m:t>
                        </m:r>
                      </m:sub>
                      <m:sup/>
                      <m:e>
                        <m:r>
                          <a:rPr lang="en-US" sz="2000" b="0" i="1" kern="100" smtClean="0">
                            <a:effectLst/>
                            <a:latin typeface="Cambria Math" panose="02040503050406030204" pitchFamily="18" charset="0"/>
                            <a:ea typeface="Times New Roman" panose="02020603050405020304" pitchFamily="18" charset="0"/>
                            <a:cs typeface="Times New Roman" panose="02020603050405020304" pitchFamily="18" charset="0"/>
                          </a:rPr>
                          <m:t> </m:t>
                        </m:r>
                      </m:e>
                    </m:nary>
                  </m:oMath>
                </a14:m>
                <a:r>
                  <a:rPr lang="en-US" sz="2000" kern="100" dirty="0">
                    <a:effectLst/>
                    <a:latin typeface="Poppins" panose="00000500000000000000" pitchFamily="2" charset="0"/>
                    <a:ea typeface="Times New Roman" panose="02020603050405020304" pitchFamily="18" charset="0"/>
                    <a:cs typeface="Poppins" panose="00000500000000000000" pitchFamily="2" charset="0"/>
                  </a:rPr>
                  <a:t> is </a:t>
                </a:r>
                <a:endParaRPr lang="en-US" sz="2000" kern="100" dirty="0">
                  <a:effectLst/>
                  <a:latin typeface="Poppins" panose="00000500000000000000" pitchFamily="2" charset="0"/>
                  <a:ea typeface="Calibri" panose="020F0502020204030204" pitchFamily="34" charset="0"/>
                  <a:cs typeface="Poppins" panose="00000500000000000000" pitchFamily="2" charset="0"/>
                </a:endParaRPr>
              </a:p>
            </p:txBody>
          </p:sp>
        </mc:Choice>
        <mc:Fallback xmlns="">
          <p:sp>
            <p:nvSpPr>
              <p:cNvPr id="14" name="TextBox 13">
                <a:extLst>
                  <a:ext uri="{FF2B5EF4-FFF2-40B4-BE49-F238E27FC236}">
                    <a16:creationId xmlns:a16="http://schemas.microsoft.com/office/drawing/2014/main" id="{692EBE70-B126-07A1-50BF-63843523D6A1}"/>
                  </a:ext>
                </a:extLst>
              </p:cNvPr>
              <p:cNvSpPr txBox="1">
                <a:spLocks noRot="1" noChangeAspect="1" noMove="1" noResize="1" noEditPoints="1" noAdjustHandles="1" noChangeArrowheads="1" noChangeShapeType="1" noTextEdit="1"/>
              </p:cNvSpPr>
              <p:nvPr/>
            </p:nvSpPr>
            <p:spPr>
              <a:xfrm>
                <a:off x="477044" y="648032"/>
                <a:ext cx="17277555" cy="795859"/>
              </a:xfrm>
              <a:prstGeom prst="rect">
                <a:avLst/>
              </a:prstGeom>
              <a:blipFill>
                <a:blip r:embed="rId4"/>
                <a:stretch>
                  <a:fillRect l="-353" t="-61069" b="-854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AEAE9CCA-1353-516C-7BDB-D1414F225CEE}"/>
                  </a:ext>
                </a:extLst>
              </p:cNvPr>
              <p:cNvSpPr txBox="1"/>
              <p:nvPr/>
            </p:nvSpPr>
            <p:spPr>
              <a:xfrm>
                <a:off x="477044" y="7604735"/>
                <a:ext cx="17277554" cy="838948"/>
              </a:xfrm>
              <a:prstGeom prst="rect">
                <a:avLst/>
              </a:prstGeom>
              <a:noFill/>
            </p:spPr>
            <p:txBody>
              <a:bodyPr wrap="square">
                <a:spAutoFit/>
              </a:bodyPr>
              <a:lstStyle/>
              <a:p>
                <a:pPr>
                  <a:lnSpc>
                    <a:spcPct val="107000"/>
                  </a:lnSpc>
                  <a:spcAft>
                    <a:spcPts val="800"/>
                  </a:spcAft>
                </a:pPr>
                <a:r>
                  <a:rPr lang="en-US" sz="2000" kern="100" dirty="0">
                    <a:effectLst/>
                    <a:latin typeface="Poppins" panose="00000500000000000000" pitchFamily="2" charset="0"/>
                    <a:ea typeface="Times New Roman" panose="02020603050405020304" pitchFamily="18" charset="0"/>
                    <a:cs typeface="Poppins" panose="00000500000000000000" pitchFamily="2" charset="0"/>
                  </a:rPr>
                  <a:t>where </a:t>
                </a:r>
                <a14:m>
                  <m:oMath xmlns:m="http://schemas.openxmlformats.org/officeDocument/2006/math">
                    <m:sSub>
                      <m:sSubPr>
                        <m:ctrlPr>
                          <a:rPr lang="en-US" sz="2000"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m:rPr>
                            <m:sty m:val="p"/>
                          </m:rPr>
                          <a:rPr lang="en-US" sz="2000" kern="100">
                            <a:effectLst/>
                            <a:latin typeface="Cambria Math" panose="02040503050406030204" pitchFamily="18" charset="0"/>
                            <a:ea typeface="Times New Roman" panose="02020603050405020304" pitchFamily="18" charset="0"/>
                            <a:cs typeface="Times New Roman" panose="02020603050405020304" pitchFamily="18" charset="0"/>
                          </a:rPr>
                          <m:t>Γ</m:t>
                        </m:r>
                      </m:e>
                      <m:sub>
                        <m:r>
                          <a:rPr lang="en-US" sz="2000" i="1" kern="100">
                            <a:effectLst/>
                            <a:latin typeface="Cambria Math" panose="02040503050406030204" pitchFamily="18" charset="0"/>
                            <a:ea typeface="Times New Roman" panose="02020603050405020304" pitchFamily="18" charset="0"/>
                            <a:cs typeface="Times New Roman" panose="02020603050405020304" pitchFamily="18" charset="0"/>
                          </a:rPr>
                          <m:t>𝑋</m:t>
                        </m:r>
                      </m:sub>
                    </m:sSub>
                    <m:r>
                      <a:rPr lang="en-US" sz="2000" i="1" kern="100">
                        <a:effectLst/>
                        <a:latin typeface="Cambria Math" panose="02040503050406030204" pitchFamily="18" charset="0"/>
                        <a:ea typeface="Times New Roman" panose="02020603050405020304" pitchFamily="18" charset="0"/>
                        <a:cs typeface="Times New Roman" panose="02020603050405020304" pitchFamily="18" charset="0"/>
                      </a:rPr>
                      <m:t>(</m:t>
                    </m:r>
                    <m:r>
                      <a:rPr lang="en-US" sz="2000" i="1" kern="100">
                        <a:effectLst/>
                        <a:latin typeface="Cambria Math" panose="02040503050406030204" pitchFamily="18" charset="0"/>
                        <a:ea typeface="Times New Roman" panose="02020603050405020304" pitchFamily="18" charset="0"/>
                        <a:cs typeface="Times New Roman" panose="02020603050405020304" pitchFamily="18" charset="0"/>
                      </a:rPr>
                      <m:t>h</m:t>
                    </m:r>
                    <m:r>
                      <a:rPr lang="en-US" sz="2000" i="1" kern="100">
                        <a:effectLst/>
                        <a:latin typeface="Cambria Math" panose="02040503050406030204" pitchFamily="18" charset="0"/>
                        <a:ea typeface="Times New Roman" panose="02020603050405020304" pitchFamily="18" charset="0"/>
                        <a:cs typeface="Times New Roman" panose="02020603050405020304" pitchFamily="18" charset="0"/>
                      </a:rPr>
                      <m:t>)</m:t>
                    </m:r>
                  </m:oMath>
                </a14:m>
                <a:r>
                  <a:rPr lang="en-US" sz="2000" kern="100" dirty="0">
                    <a:effectLst/>
                    <a:latin typeface="Poppins" panose="00000500000000000000" pitchFamily="2" charset="0"/>
                    <a:ea typeface="Times New Roman" panose="02020603050405020304" pitchFamily="18" charset="0"/>
                    <a:cs typeface="Poppins" panose="00000500000000000000" pitchFamily="2" charset="0"/>
                  </a:rPr>
                  <a:t> denotes the autocovariance matrix function of </a:t>
                </a:r>
                <a14:m>
                  <m:oMath xmlns:m="http://schemas.openxmlformats.org/officeDocument/2006/math">
                    <m:r>
                      <a:rPr lang="en-US" sz="2000" i="1" kern="10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sz="2000"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2000" i="1" kern="100">
                            <a:effectLst/>
                            <a:latin typeface="Cambria Math" panose="02040503050406030204" pitchFamily="18" charset="0"/>
                            <a:ea typeface="Times New Roman" panose="02020603050405020304" pitchFamily="18" charset="0"/>
                            <a:cs typeface="Times New Roman" panose="02020603050405020304" pitchFamily="18" charset="0"/>
                          </a:rPr>
                          <m:t>𝑋</m:t>
                        </m:r>
                      </m:e>
                      <m:sub>
                        <m:r>
                          <a:rPr lang="en-US" sz="2000" i="1" kern="100">
                            <a:effectLst/>
                            <a:latin typeface="Cambria Math" panose="02040503050406030204" pitchFamily="18" charset="0"/>
                            <a:ea typeface="Times New Roman" panose="02020603050405020304" pitchFamily="18" charset="0"/>
                            <a:cs typeface="Times New Roman" panose="02020603050405020304" pitchFamily="18" charset="0"/>
                          </a:rPr>
                          <m:t>𝑡</m:t>
                        </m:r>
                      </m:sub>
                    </m:sSub>
                    <m:r>
                      <a:rPr lang="en-US" sz="2000" i="1" kern="100">
                        <a:effectLst/>
                        <a:latin typeface="Cambria Math" panose="02040503050406030204" pitchFamily="18" charset="0"/>
                        <a:ea typeface="Times New Roman" panose="02020603050405020304" pitchFamily="18" charset="0"/>
                        <a:cs typeface="Times New Roman" panose="02020603050405020304" pitchFamily="18" charset="0"/>
                      </a:rPr>
                      <m:t>}</m:t>
                    </m:r>
                  </m:oMath>
                </a14:m>
                <a:r>
                  <a:rPr lang="en-US" sz="2000" kern="100" dirty="0">
                    <a:effectLst/>
                    <a:latin typeface="Poppins" panose="00000500000000000000" pitchFamily="2" charset="0"/>
                    <a:ea typeface="Times New Roman" panose="02020603050405020304" pitchFamily="18" charset="0"/>
                    <a:cs typeface="Poppins" panose="00000500000000000000" pitchFamily="2" charset="0"/>
                  </a:rPr>
                  <a:t> at lag h with </a:t>
                </a:r>
                <a14:m>
                  <m:oMath xmlns:m="http://schemas.openxmlformats.org/officeDocument/2006/math">
                    <m:sSub>
                      <m:sSubPr>
                        <m:ctrlPr>
                          <a:rPr lang="en-US" sz="2000"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m:rPr>
                            <m:sty m:val="p"/>
                          </m:rPr>
                          <a:rPr lang="en-US" sz="2000" kern="100">
                            <a:effectLst/>
                            <a:latin typeface="Cambria Math" panose="02040503050406030204" pitchFamily="18" charset="0"/>
                            <a:ea typeface="Times New Roman" panose="02020603050405020304" pitchFamily="18" charset="0"/>
                            <a:cs typeface="Times New Roman" panose="02020603050405020304" pitchFamily="18" charset="0"/>
                          </a:rPr>
                          <m:t>Γ</m:t>
                        </m:r>
                      </m:e>
                      <m:sub>
                        <m:r>
                          <a:rPr lang="en-US" sz="2000" i="1" kern="100">
                            <a:effectLst/>
                            <a:latin typeface="Cambria Math" panose="02040503050406030204" pitchFamily="18" charset="0"/>
                            <a:ea typeface="Times New Roman" panose="02020603050405020304" pitchFamily="18" charset="0"/>
                            <a:cs typeface="Times New Roman" panose="02020603050405020304" pitchFamily="18" charset="0"/>
                          </a:rPr>
                          <m:t>𝑋</m:t>
                        </m:r>
                      </m:sub>
                    </m:sSub>
                    <m:d>
                      <m:dPr>
                        <m:ctrlPr>
                          <a:rPr lang="en-US" sz="2000" i="1" kern="100">
                            <a:effectLst/>
                            <a:latin typeface="Cambria Math" panose="02040503050406030204" pitchFamily="18" charset="0"/>
                            <a:ea typeface="Times New Roman" panose="02020603050405020304" pitchFamily="18" charset="0"/>
                            <a:cs typeface="Times New Roman" panose="02020603050405020304" pitchFamily="18" charset="0"/>
                          </a:rPr>
                        </m:ctrlPr>
                      </m:dPr>
                      <m:e>
                        <m:r>
                          <a:rPr lang="en-US" sz="2000" i="1" kern="100">
                            <a:effectLst/>
                            <a:latin typeface="Cambria Math" panose="02040503050406030204" pitchFamily="18" charset="0"/>
                            <a:ea typeface="Times New Roman" panose="02020603050405020304" pitchFamily="18" charset="0"/>
                            <a:cs typeface="Times New Roman" panose="02020603050405020304" pitchFamily="18" charset="0"/>
                          </a:rPr>
                          <m:t>0</m:t>
                        </m:r>
                      </m:e>
                    </m:d>
                    <m:r>
                      <a:rPr lang="en-US" sz="2000" i="1" kern="100">
                        <a:effectLst/>
                        <a:latin typeface="Cambria Math" panose="02040503050406030204" pitchFamily="18" charset="0"/>
                        <a:ea typeface="Times New Roman" panose="02020603050405020304" pitchFamily="18" charset="0"/>
                        <a:cs typeface="Times New Roman" panose="02020603050405020304" pitchFamily="18" charset="0"/>
                      </a:rPr>
                      <m:t>= </m:t>
                    </m:r>
                    <m:nary>
                      <m:naryPr>
                        <m:chr m:val="∑"/>
                        <m:limLoc m:val="undOvr"/>
                        <m:supHide m:val="on"/>
                        <m:ctrlPr>
                          <a:rPr lang="en-US" sz="2000" i="1" kern="100">
                            <a:effectLst/>
                            <a:latin typeface="Cambria Math" panose="02040503050406030204" pitchFamily="18" charset="0"/>
                            <a:ea typeface="Times New Roman" panose="02020603050405020304" pitchFamily="18" charset="0"/>
                            <a:cs typeface="Times New Roman" panose="02020603050405020304" pitchFamily="18" charset="0"/>
                          </a:rPr>
                        </m:ctrlPr>
                      </m:naryPr>
                      <m:sub>
                        <m:r>
                          <a:rPr lang="en-US" sz="2000" i="1" kern="100">
                            <a:effectLst/>
                            <a:latin typeface="Cambria Math" panose="02040503050406030204" pitchFamily="18" charset="0"/>
                            <a:ea typeface="Times New Roman" panose="02020603050405020304" pitchFamily="18" charset="0"/>
                            <a:cs typeface="Times New Roman" panose="02020603050405020304" pitchFamily="18" charset="0"/>
                          </a:rPr>
                          <m:t>𝑋</m:t>
                        </m:r>
                      </m:sub>
                      <m:sup/>
                      <m:e>
                        <m:r>
                          <a:rPr lang="en-US" sz="2000" b="0" i="1" kern="100" smtClean="0">
                            <a:effectLst/>
                            <a:latin typeface="Cambria Math" panose="02040503050406030204" pitchFamily="18" charset="0"/>
                            <a:ea typeface="Times New Roman" panose="02020603050405020304" pitchFamily="18" charset="0"/>
                            <a:cs typeface="Times New Roman" panose="02020603050405020304" pitchFamily="18" charset="0"/>
                          </a:rPr>
                          <m:t> .</m:t>
                        </m:r>
                      </m:e>
                    </m:nary>
                  </m:oMath>
                </a14:m>
                <a:endParaRPr lang="en-US" sz="2000" kern="100" dirty="0">
                  <a:effectLst/>
                  <a:latin typeface="Poppins" panose="00000500000000000000" pitchFamily="2" charset="0"/>
                  <a:ea typeface="Calibri" panose="020F0502020204030204" pitchFamily="34" charset="0"/>
                  <a:cs typeface="Poppins" panose="00000500000000000000" pitchFamily="2" charset="0"/>
                </a:endParaRPr>
              </a:p>
              <a:p>
                <a:pPr>
                  <a:lnSpc>
                    <a:spcPct val="107000"/>
                  </a:lnSpc>
                  <a:spcAft>
                    <a:spcPts val="800"/>
                  </a:spcAft>
                </a:pPr>
                <a:r>
                  <a:rPr lang="en-US" sz="2000" kern="100" dirty="0">
                    <a:effectLst/>
                    <a:latin typeface="Poppins" panose="00000500000000000000" pitchFamily="2" charset="0"/>
                    <a:ea typeface="Times New Roman" panose="02020603050405020304" pitchFamily="18" charset="0"/>
                    <a:cs typeface="Poppins" panose="00000500000000000000" pitchFamily="2" charset="0"/>
                  </a:rPr>
                  <a:t>Log likelihood equation:</a:t>
                </a:r>
                <a:endParaRPr lang="en-US" sz="2000" kern="100" dirty="0">
                  <a:effectLst/>
                  <a:latin typeface="Poppins" panose="00000500000000000000" pitchFamily="2" charset="0"/>
                  <a:ea typeface="Calibri" panose="020F0502020204030204" pitchFamily="34" charset="0"/>
                  <a:cs typeface="Poppins" panose="00000500000000000000" pitchFamily="2" charset="0"/>
                </a:endParaRPr>
              </a:p>
            </p:txBody>
          </p:sp>
        </mc:Choice>
        <mc:Fallback xmlns="">
          <p:sp>
            <p:nvSpPr>
              <p:cNvPr id="17" name="TextBox 16">
                <a:extLst>
                  <a:ext uri="{FF2B5EF4-FFF2-40B4-BE49-F238E27FC236}">
                    <a16:creationId xmlns:a16="http://schemas.microsoft.com/office/drawing/2014/main" id="{AEAE9CCA-1353-516C-7BDB-D1414F225CEE}"/>
                  </a:ext>
                </a:extLst>
              </p:cNvPr>
              <p:cNvSpPr txBox="1">
                <a:spLocks noRot="1" noChangeAspect="1" noMove="1" noResize="1" noEditPoints="1" noAdjustHandles="1" noChangeArrowheads="1" noChangeShapeType="1" noTextEdit="1"/>
              </p:cNvSpPr>
              <p:nvPr/>
            </p:nvSpPr>
            <p:spPr>
              <a:xfrm>
                <a:off x="477044" y="7604735"/>
                <a:ext cx="17277554" cy="838948"/>
              </a:xfrm>
              <a:prstGeom prst="rect">
                <a:avLst/>
              </a:prstGeom>
              <a:blipFill>
                <a:blip r:embed="rId5"/>
                <a:stretch>
                  <a:fillRect l="-353" t="-57971" b="-3550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093A0102-6FA3-8606-3023-1EA013D224A6}"/>
                  </a:ext>
                </a:extLst>
              </p:cNvPr>
              <p:cNvSpPr txBox="1"/>
              <p:nvPr/>
            </p:nvSpPr>
            <p:spPr>
              <a:xfrm>
                <a:off x="6705600" y="2675952"/>
                <a:ext cx="5181600" cy="1380891"/>
              </a:xfrm>
              <a:prstGeom prst="rect">
                <a:avLst/>
              </a:prstGeom>
              <a:noFill/>
            </p:spPr>
            <p:txBody>
              <a:bodyPr wrap="square">
                <a:spAutoFit/>
              </a:bodyPr>
              <a:lstStyle/>
              <a:p>
                <a:pPr>
                  <a:lnSpc>
                    <a:spcPct val="107000"/>
                  </a:lnSpc>
                  <a:spcAft>
                    <a:spcPts val="800"/>
                  </a:spcAft>
                </a:pPr>
                <a14:m>
                  <m:oMath xmlns:m="http://schemas.openxmlformats.org/officeDocument/2006/math">
                    <m:r>
                      <a:rPr lang="en-US" sz="3200" i="1" kern="100" smtClean="0">
                        <a:effectLst/>
                        <a:latin typeface="Cambria Math" panose="02040503050406030204" pitchFamily="18" charset="0"/>
                        <a:ea typeface="Times New Roman" panose="02020603050405020304" pitchFamily="18" charset="0"/>
                        <a:cs typeface="Times New Roman" panose="02020603050405020304" pitchFamily="18" charset="0"/>
                      </a:rPr>
                      <m:t>𝑣𝑎𝑟</m:t>
                    </m:r>
                    <m:r>
                      <a:rPr lang="en-US" sz="3200" i="1" kern="100" smtClea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sz="3200"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3200" i="1" kern="100">
                            <a:effectLst/>
                            <a:latin typeface="Cambria Math" panose="02040503050406030204" pitchFamily="18" charset="0"/>
                            <a:ea typeface="Times New Roman" panose="02020603050405020304" pitchFamily="18" charset="0"/>
                            <a:cs typeface="Times New Roman" panose="02020603050405020304" pitchFamily="18" charset="0"/>
                          </a:rPr>
                          <m:t>𝑍</m:t>
                        </m:r>
                      </m:e>
                      <m:sub>
                        <m:r>
                          <a:rPr lang="en-US" sz="3200" i="1" kern="100">
                            <a:effectLst/>
                            <a:latin typeface="Cambria Math" panose="02040503050406030204" pitchFamily="18" charset="0"/>
                            <a:ea typeface="Times New Roman" panose="02020603050405020304" pitchFamily="18" charset="0"/>
                            <a:cs typeface="Times New Roman" panose="02020603050405020304" pitchFamily="18" charset="0"/>
                          </a:rPr>
                          <m:t>𝑗</m:t>
                        </m:r>
                      </m:sub>
                    </m:sSub>
                    <m:r>
                      <a:rPr lang="en-US" sz="3200" i="1" kern="100">
                        <a:effectLst/>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n-US" sz="3200" i="1" kern="100">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3200" i="1" kern="100">
                            <a:effectLst/>
                            <a:latin typeface="Cambria Math" panose="02040503050406030204" pitchFamily="18" charset="0"/>
                            <a:ea typeface="Times New Roman" panose="02020603050405020304" pitchFamily="18" charset="0"/>
                            <a:cs typeface="Times New Roman" panose="02020603050405020304" pitchFamily="18" charset="0"/>
                          </a:rPr>
                          <m:t>𝛼</m:t>
                        </m:r>
                      </m:e>
                      <m:sub>
                        <m:r>
                          <a:rPr lang="en-US" sz="3200" i="1" kern="100">
                            <a:effectLst/>
                            <a:latin typeface="Cambria Math" panose="02040503050406030204" pitchFamily="18" charset="0"/>
                            <a:ea typeface="Times New Roman" panose="02020603050405020304" pitchFamily="18" charset="0"/>
                            <a:cs typeface="Times New Roman" panose="02020603050405020304" pitchFamily="18" charset="0"/>
                          </a:rPr>
                          <m:t>𝑖</m:t>
                        </m:r>
                      </m:sub>
                      <m:sup>
                        <m:r>
                          <a:rPr lang="en-US" sz="3200" i="1" kern="100">
                            <a:effectLst/>
                            <a:latin typeface="Cambria Math" panose="02040503050406030204" pitchFamily="18" charset="0"/>
                            <a:ea typeface="Times New Roman" panose="02020603050405020304" pitchFamily="18" charset="0"/>
                            <a:cs typeface="Times New Roman" panose="02020603050405020304" pitchFamily="18" charset="0"/>
                          </a:rPr>
                          <m:t>𝑇</m:t>
                        </m:r>
                      </m:sup>
                    </m:sSubSup>
                  </m:oMath>
                </a14:m>
                <a:r>
                  <a:rPr lang="en-US" sz="3200" kern="100" dirty="0">
                    <a:effectLst/>
                    <a:latin typeface="Calibri" panose="020F0502020204030204" pitchFamily="34" charset="0"/>
                    <a:ea typeface="Times New Roman" panose="02020603050405020304" pitchFamily="18" charset="0"/>
                    <a:cs typeface="Times New Roman" panose="02020603050405020304" pitchFamily="18" charset="0"/>
                  </a:rPr>
                  <a:t> </a:t>
                </a:r>
                <a14:m>
                  <m:oMath xmlns:m="http://schemas.openxmlformats.org/officeDocument/2006/math">
                    <m:nary>
                      <m:naryPr>
                        <m:chr m:val="∑"/>
                        <m:limLoc m:val="undOvr"/>
                        <m:supHide m:val="on"/>
                        <m:ctrlPr>
                          <a:rPr lang="en-US" sz="3200" i="1" kern="100">
                            <a:effectLst/>
                            <a:latin typeface="Cambria Math" panose="02040503050406030204" pitchFamily="18" charset="0"/>
                            <a:ea typeface="Times New Roman" panose="02020603050405020304" pitchFamily="18" charset="0"/>
                            <a:cs typeface="Times New Roman" panose="02020603050405020304" pitchFamily="18" charset="0"/>
                          </a:rPr>
                        </m:ctrlPr>
                      </m:naryPr>
                      <m:sub>
                        <m:r>
                          <a:rPr lang="en-US" sz="3200" i="1" kern="100">
                            <a:effectLst/>
                            <a:latin typeface="Cambria Math" panose="02040503050406030204" pitchFamily="18" charset="0"/>
                            <a:ea typeface="Times New Roman" panose="02020603050405020304" pitchFamily="18" charset="0"/>
                            <a:cs typeface="Times New Roman" panose="02020603050405020304" pitchFamily="18" charset="0"/>
                          </a:rPr>
                          <m:t>𝑋</m:t>
                        </m:r>
                      </m:sub>
                      <m:sup/>
                      <m:e>
                        <m:r>
                          <a:rPr lang="en-US" sz="3200" b="0" i="1" kern="100" smtClean="0">
                            <a:effectLst/>
                            <a:latin typeface="Cambria Math" panose="02040503050406030204" pitchFamily="18" charset="0"/>
                            <a:ea typeface="Times New Roman" panose="02020603050405020304" pitchFamily="18" charset="0"/>
                            <a:cs typeface="Times New Roman" panose="02020603050405020304" pitchFamily="18" charset="0"/>
                          </a:rPr>
                          <m:t> </m:t>
                        </m:r>
                      </m:e>
                    </m:nary>
                    <m:sSub>
                      <m:sSubPr>
                        <m:ctrlPr>
                          <a:rPr lang="en-US" sz="3200"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3200" i="1" kern="100">
                            <a:effectLst/>
                            <a:latin typeface="Cambria Math" panose="02040503050406030204" pitchFamily="18" charset="0"/>
                            <a:ea typeface="Times New Roman" panose="02020603050405020304" pitchFamily="18" charset="0"/>
                            <a:cs typeface="Times New Roman" panose="02020603050405020304" pitchFamily="18" charset="0"/>
                          </a:rPr>
                          <m:t>𝛼</m:t>
                        </m:r>
                      </m:e>
                      <m:sub>
                        <m:r>
                          <a:rPr lang="en-US" sz="3200" i="1" kern="100">
                            <a:effectLst/>
                            <a:latin typeface="Cambria Math" panose="02040503050406030204" pitchFamily="18" charset="0"/>
                            <a:ea typeface="Times New Roman" panose="02020603050405020304" pitchFamily="18" charset="0"/>
                            <a:cs typeface="Times New Roman" panose="02020603050405020304" pitchFamily="18" charset="0"/>
                          </a:rPr>
                          <m:t>𝑖</m:t>
                        </m:r>
                      </m:sub>
                    </m:sSub>
                    <m:r>
                      <a:rPr lang="en-US" sz="3200" i="1" kern="100">
                        <a:effectLst/>
                        <a:latin typeface="Cambria Math" panose="02040503050406030204" pitchFamily="18" charset="0"/>
                        <a:ea typeface="Times New Roman" panose="02020603050405020304" pitchFamily="18" charset="0"/>
                        <a:cs typeface="Times New Roman" panose="02020603050405020304" pitchFamily="18" charset="0"/>
                      </a:rPr>
                      <m:t>= </m:t>
                    </m:r>
                    <m:sSub>
                      <m:sSubPr>
                        <m:ctrlPr>
                          <a:rPr lang="en-US" sz="3200"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3200" i="1" kern="100">
                            <a:effectLst/>
                            <a:latin typeface="Cambria Math" panose="02040503050406030204" pitchFamily="18" charset="0"/>
                            <a:ea typeface="Times New Roman" panose="02020603050405020304" pitchFamily="18" charset="0"/>
                            <a:cs typeface="Times New Roman" panose="02020603050405020304" pitchFamily="18" charset="0"/>
                          </a:rPr>
                          <m:t>𝜆</m:t>
                        </m:r>
                      </m:e>
                      <m:sub>
                        <m:r>
                          <a:rPr lang="en-US" sz="3200" i="1" kern="100">
                            <a:effectLst/>
                            <a:latin typeface="Cambria Math" panose="02040503050406030204" pitchFamily="18" charset="0"/>
                            <a:ea typeface="Times New Roman" panose="02020603050405020304" pitchFamily="18" charset="0"/>
                            <a:cs typeface="Times New Roman" panose="02020603050405020304" pitchFamily="18" charset="0"/>
                          </a:rPr>
                          <m:t>𝑖</m:t>
                        </m:r>
                      </m:sub>
                    </m:sSub>
                  </m:oMath>
                </a14:m>
                <a:r>
                  <a:rPr lang="en-US" sz="3200" kern="100" dirty="0">
                    <a:effectLst/>
                    <a:latin typeface="Calibri" panose="020F0502020204030204" pitchFamily="34" charset="0"/>
                    <a:ea typeface="Times New Roman" panose="02020603050405020304" pitchFamily="18" charset="0"/>
                    <a:cs typeface="Times New Roman" panose="02020603050405020304" pitchFamily="18" charset="0"/>
                  </a:rPr>
                  <a:t>,</a:t>
                </a:r>
                <a:endParaRPr lang="en-US" sz="32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 xmlns:m="http://schemas.openxmlformats.org/officeDocument/2006/math">
                    <m:r>
                      <a:rPr lang="en-US" sz="3200" i="1" kern="100">
                        <a:effectLst/>
                        <a:latin typeface="Cambria Math" panose="02040503050406030204" pitchFamily="18" charset="0"/>
                        <a:ea typeface="Times New Roman" panose="02020603050405020304" pitchFamily="18" charset="0"/>
                        <a:cs typeface="Times New Roman" panose="02020603050405020304" pitchFamily="18" charset="0"/>
                      </a:rPr>
                      <m:t>𝑐𝑜𝑣</m:t>
                    </m:r>
                    <m:r>
                      <a:rPr lang="en-US" sz="3200" i="1" kern="10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sz="3200"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sSub>
                          <m:sSubPr>
                            <m:ctrlPr>
                              <a:rPr lang="en-US" sz="3200"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3200" i="1" kern="100">
                                <a:effectLst/>
                                <a:latin typeface="Cambria Math" panose="02040503050406030204" pitchFamily="18" charset="0"/>
                                <a:ea typeface="Times New Roman" panose="02020603050405020304" pitchFamily="18" charset="0"/>
                                <a:cs typeface="Times New Roman" panose="02020603050405020304" pitchFamily="18" charset="0"/>
                              </a:rPr>
                              <m:t>𝑍</m:t>
                            </m:r>
                          </m:e>
                          <m:sub>
                            <m:r>
                              <a:rPr lang="en-US" sz="3200" i="1" kern="100">
                                <a:effectLst/>
                                <a:latin typeface="Cambria Math" panose="02040503050406030204" pitchFamily="18" charset="0"/>
                                <a:ea typeface="Times New Roman" panose="02020603050405020304" pitchFamily="18" charset="0"/>
                                <a:cs typeface="Times New Roman" panose="02020603050405020304" pitchFamily="18" charset="0"/>
                              </a:rPr>
                              <m:t>𝑖</m:t>
                            </m:r>
                          </m:sub>
                        </m:sSub>
                        <m:r>
                          <a:rPr lang="en-US" sz="3200" i="1" kern="100">
                            <a:effectLst/>
                            <a:latin typeface="Cambria Math" panose="02040503050406030204" pitchFamily="18" charset="0"/>
                            <a:ea typeface="Times New Roman" panose="02020603050405020304" pitchFamily="18" charset="0"/>
                            <a:cs typeface="Times New Roman" panose="02020603050405020304" pitchFamily="18" charset="0"/>
                          </a:rPr>
                          <m:t>,</m:t>
                        </m:r>
                        <m:r>
                          <a:rPr lang="en-US" sz="3200" i="1" kern="100">
                            <a:effectLst/>
                            <a:latin typeface="Cambria Math" panose="02040503050406030204" pitchFamily="18" charset="0"/>
                            <a:ea typeface="Times New Roman" panose="02020603050405020304" pitchFamily="18" charset="0"/>
                            <a:cs typeface="Times New Roman" panose="02020603050405020304" pitchFamily="18" charset="0"/>
                          </a:rPr>
                          <m:t>𝑍</m:t>
                        </m:r>
                      </m:e>
                      <m:sub>
                        <m:r>
                          <a:rPr lang="en-US" sz="3200" i="1" kern="100">
                            <a:effectLst/>
                            <a:latin typeface="Cambria Math" panose="02040503050406030204" pitchFamily="18" charset="0"/>
                            <a:ea typeface="Times New Roman" panose="02020603050405020304" pitchFamily="18" charset="0"/>
                            <a:cs typeface="Times New Roman" panose="02020603050405020304" pitchFamily="18" charset="0"/>
                          </a:rPr>
                          <m:t>𝑗</m:t>
                        </m:r>
                      </m:sub>
                    </m:sSub>
                    <m:r>
                      <a:rPr lang="en-US" sz="3200" i="1" kern="100">
                        <a:effectLst/>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n-US" sz="3200" i="1" kern="100">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3200" i="1" kern="100">
                            <a:effectLst/>
                            <a:latin typeface="Cambria Math" panose="02040503050406030204" pitchFamily="18" charset="0"/>
                            <a:ea typeface="Times New Roman" panose="02020603050405020304" pitchFamily="18" charset="0"/>
                            <a:cs typeface="Times New Roman" panose="02020603050405020304" pitchFamily="18" charset="0"/>
                          </a:rPr>
                          <m:t>𝛼</m:t>
                        </m:r>
                      </m:e>
                      <m:sub>
                        <m:r>
                          <a:rPr lang="en-US" sz="3200" i="1" kern="100">
                            <a:effectLst/>
                            <a:latin typeface="Cambria Math" panose="02040503050406030204" pitchFamily="18" charset="0"/>
                            <a:ea typeface="Times New Roman" panose="02020603050405020304" pitchFamily="18" charset="0"/>
                            <a:cs typeface="Times New Roman" panose="02020603050405020304" pitchFamily="18" charset="0"/>
                          </a:rPr>
                          <m:t>𝑖</m:t>
                        </m:r>
                      </m:sub>
                      <m:sup>
                        <m:r>
                          <a:rPr lang="en-US" sz="3200" i="1" kern="100">
                            <a:effectLst/>
                            <a:latin typeface="Cambria Math" panose="02040503050406030204" pitchFamily="18" charset="0"/>
                            <a:ea typeface="Times New Roman" panose="02020603050405020304" pitchFamily="18" charset="0"/>
                            <a:cs typeface="Times New Roman" panose="02020603050405020304" pitchFamily="18" charset="0"/>
                          </a:rPr>
                          <m:t>𝑇</m:t>
                        </m:r>
                      </m:sup>
                    </m:sSubSup>
                  </m:oMath>
                </a14:m>
                <a:r>
                  <a:rPr lang="en-US" sz="3200" kern="100" dirty="0">
                    <a:effectLst/>
                    <a:latin typeface="Calibri" panose="020F0502020204030204" pitchFamily="34" charset="0"/>
                    <a:ea typeface="Times New Roman" panose="02020603050405020304" pitchFamily="18" charset="0"/>
                    <a:cs typeface="Times New Roman" panose="02020603050405020304" pitchFamily="18" charset="0"/>
                  </a:rPr>
                  <a:t> </a:t>
                </a:r>
                <a14:m>
                  <m:oMath xmlns:m="http://schemas.openxmlformats.org/officeDocument/2006/math">
                    <m:nary>
                      <m:naryPr>
                        <m:chr m:val="∑"/>
                        <m:limLoc m:val="undOvr"/>
                        <m:supHide m:val="on"/>
                        <m:ctrlPr>
                          <a:rPr lang="en-US" sz="3200" i="1" kern="100">
                            <a:effectLst/>
                            <a:latin typeface="Cambria Math" panose="02040503050406030204" pitchFamily="18" charset="0"/>
                            <a:ea typeface="Times New Roman" panose="02020603050405020304" pitchFamily="18" charset="0"/>
                            <a:cs typeface="Times New Roman" panose="02020603050405020304" pitchFamily="18" charset="0"/>
                          </a:rPr>
                        </m:ctrlPr>
                      </m:naryPr>
                      <m:sub>
                        <m:r>
                          <a:rPr lang="en-US" sz="3200" i="1" kern="100">
                            <a:effectLst/>
                            <a:latin typeface="Cambria Math" panose="02040503050406030204" pitchFamily="18" charset="0"/>
                            <a:ea typeface="Times New Roman" panose="02020603050405020304" pitchFamily="18" charset="0"/>
                            <a:cs typeface="Times New Roman" panose="02020603050405020304" pitchFamily="18" charset="0"/>
                          </a:rPr>
                          <m:t>𝑋</m:t>
                        </m:r>
                      </m:sub>
                      <m:sup/>
                      <m:e>
                        <m:r>
                          <a:rPr lang="en-US" sz="3200" b="0" i="1" kern="100" smtClean="0">
                            <a:effectLst/>
                            <a:latin typeface="Cambria Math" panose="02040503050406030204" pitchFamily="18" charset="0"/>
                            <a:ea typeface="Times New Roman" panose="02020603050405020304" pitchFamily="18" charset="0"/>
                            <a:cs typeface="Times New Roman" panose="02020603050405020304" pitchFamily="18" charset="0"/>
                          </a:rPr>
                          <m:t> </m:t>
                        </m:r>
                      </m:e>
                    </m:nary>
                    <m:sSub>
                      <m:sSubPr>
                        <m:ctrlPr>
                          <a:rPr lang="en-US" sz="3200"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3200" i="1" kern="100">
                            <a:effectLst/>
                            <a:latin typeface="Cambria Math" panose="02040503050406030204" pitchFamily="18" charset="0"/>
                            <a:ea typeface="Times New Roman" panose="02020603050405020304" pitchFamily="18" charset="0"/>
                            <a:cs typeface="Times New Roman" panose="02020603050405020304" pitchFamily="18" charset="0"/>
                          </a:rPr>
                          <m:t>𝛼</m:t>
                        </m:r>
                      </m:e>
                      <m:sub>
                        <m:r>
                          <a:rPr lang="en-US" sz="3200" i="1" kern="100">
                            <a:effectLst/>
                            <a:latin typeface="Cambria Math" panose="02040503050406030204" pitchFamily="18" charset="0"/>
                            <a:ea typeface="Times New Roman" panose="02020603050405020304" pitchFamily="18" charset="0"/>
                            <a:cs typeface="Times New Roman" panose="02020603050405020304" pitchFamily="18" charset="0"/>
                          </a:rPr>
                          <m:t>𝑖</m:t>
                        </m:r>
                      </m:sub>
                    </m:sSub>
                    <m:r>
                      <a:rPr lang="en-US" sz="3200" i="1" kern="100">
                        <a:effectLst/>
                        <a:latin typeface="Cambria Math" panose="02040503050406030204" pitchFamily="18" charset="0"/>
                        <a:ea typeface="Times New Roman" panose="02020603050405020304" pitchFamily="18" charset="0"/>
                        <a:cs typeface="Times New Roman" panose="02020603050405020304" pitchFamily="18" charset="0"/>
                      </a:rPr>
                      <m:t>= 0</m:t>
                    </m:r>
                  </m:oMath>
                </a14:m>
                <a:endParaRPr lang="en-US" sz="3200" kern="100" dirty="0">
                  <a:effectLst/>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19" name="TextBox 18">
                <a:extLst>
                  <a:ext uri="{FF2B5EF4-FFF2-40B4-BE49-F238E27FC236}">
                    <a16:creationId xmlns:a16="http://schemas.microsoft.com/office/drawing/2014/main" id="{093A0102-6FA3-8606-3023-1EA013D224A6}"/>
                  </a:ext>
                </a:extLst>
              </p:cNvPr>
              <p:cNvSpPr txBox="1">
                <a:spLocks noRot="1" noChangeAspect="1" noMove="1" noResize="1" noEditPoints="1" noAdjustHandles="1" noChangeArrowheads="1" noChangeShapeType="1" noTextEdit="1"/>
              </p:cNvSpPr>
              <p:nvPr/>
            </p:nvSpPr>
            <p:spPr>
              <a:xfrm>
                <a:off x="6705600" y="2675952"/>
                <a:ext cx="5181600" cy="1380891"/>
              </a:xfrm>
              <a:prstGeom prst="rect">
                <a:avLst/>
              </a:prstGeom>
              <a:blipFill>
                <a:blip r:embed="rId6"/>
                <a:stretch>
                  <a:fillRect t="-132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54972200-DE38-69A1-6143-A49A1BE0DC19}"/>
                  </a:ext>
                </a:extLst>
              </p:cNvPr>
              <p:cNvSpPr txBox="1"/>
              <p:nvPr/>
            </p:nvSpPr>
            <p:spPr>
              <a:xfrm>
                <a:off x="492284" y="4093099"/>
                <a:ext cx="17277554" cy="879856"/>
              </a:xfrm>
              <a:prstGeom prst="rect">
                <a:avLst/>
              </a:prstGeom>
              <a:noFill/>
            </p:spPr>
            <p:txBody>
              <a:bodyPr wrap="square">
                <a:spAutoFit/>
              </a:bodyPr>
              <a:lstStyle/>
              <a:p>
                <a:pPr>
                  <a:lnSpc>
                    <a:spcPct val="107000"/>
                  </a:lnSpc>
                  <a:spcAft>
                    <a:spcPts val="800"/>
                  </a:spcAft>
                </a:pPr>
                <a:r>
                  <a:rPr lang="en-US" sz="2000" kern="100" dirty="0">
                    <a:effectLst/>
                    <a:latin typeface="Poppins" panose="00000500000000000000" pitchFamily="2" charset="0"/>
                    <a:ea typeface="Times New Roman" panose="02020603050405020304" pitchFamily="18" charset="0"/>
                    <a:cs typeface="Poppins" panose="00000500000000000000" pitchFamily="2" charset="0"/>
                  </a:rPr>
                  <a:t>i,j = 1,2,…,q, </a:t>
                </a:r>
                <a14:m>
                  <m:oMath xmlns:m="http://schemas.openxmlformats.org/officeDocument/2006/math">
                    <m:r>
                      <a:rPr lang="en-US" sz="2000" i="1" kern="100">
                        <a:effectLst/>
                        <a:latin typeface="Cambria Math" panose="02040503050406030204" pitchFamily="18" charset="0"/>
                        <a:ea typeface="Times New Roman" panose="02020603050405020304" pitchFamily="18" charset="0"/>
                        <a:cs typeface="Times New Roman" panose="02020603050405020304" pitchFamily="18" charset="0"/>
                      </a:rPr>
                      <m:t>𝑖</m:t>
                    </m:r>
                    <m:r>
                      <a:rPr lang="en-US" sz="2000" i="1" kern="100">
                        <a:effectLst/>
                        <a:latin typeface="Cambria Math" panose="02040503050406030204" pitchFamily="18" charset="0"/>
                        <a:ea typeface="Times New Roman" panose="02020603050405020304" pitchFamily="18" charset="0"/>
                        <a:cs typeface="Times New Roman" panose="02020603050405020304" pitchFamily="18" charset="0"/>
                      </a:rPr>
                      <m:t>≠</m:t>
                    </m:r>
                    <m:r>
                      <a:rPr lang="en-US" sz="2000" i="1" kern="100">
                        <a:effectLst/>
                        <a:latin typeface="Cambria Math" panose="02040503050406030204" pitchFamily="18" charset="0"/>
                        <a:ea typeface="Times New Roman" panose="02020603050405020304" pitchFamily="18" charset="0"/>
                        <a:cs typeface="Times New Roman" panose="02020603050405020304" pitchFamily="18" charset="0"/>
                      </a:rPr>
                      <m:t>𝑗</m:t>
                    </m:r>
                  </m:oMath>
                </a14:m>
                <a:r>
                  <a:rPr lang="en-US" sz="2000" kern="100" dirty="0">
                    <a:effectLst/>
                    <a:latin typeface="Poppins" panose="00000500000000000000" pitchFamily="2" charset="0"/>
                    <a:ea typeface="Times New Roman" panose="02020603050405020304" pitchFamily="18" charset="0"/>
                    <a:cs typeface="Poppins" panose="00000500000000000000" pitchFamily="2" charset="0"/>
                  </a:rPr>
                  <a:t>, since the eigen vectors are orthogonal</a:t>
                </a:r>
                <a:endParaRPr lang="en-US" sz="2000" kern="100" dirty="0">
                  <a:effectLst/>
                  <a:latin typeface="Poppins" panose="00000500000000000000" pitchFamily="2" charset="0"/>
                  <a:ea typeface="Calibri" panose="020F0502020204030204" pitchFamily="34" charset="0"/>
                  <a:cs typeface="Poppins" panose="00000500000000000000" pitchFamily="2" charset="0"/>
                </a:endParaRPr>
              </a:p>
              <a:p>
                <a:pPr>
                  <a:lnSpc>
                    <a:spcPct val="107000"/>
                  </a:lnSpc>
                  <a:spcAft>
                    <a:spcPts val="800"/>
                  </a:spcAft>
                </a:pPr>
                <a:r>
                  <a:rPr lang="en-US" sz="2000" kern="100" dirty="0">
                    <a:effectLst/>
                    <a:latin typeface="Poppins" panose="00000500000000000000" pitchFamily="2" charset="0"/>
                    <a:ea typeface="Times New Roman" panose="02020603050405020304" pitchFamily="18" charset="0"/>
                    <a:cs typeface="Poppins" panose="00000500000000000000" pitchFamily="2" charset="0"/>
                  </a:rPr>
                  <a:t>For a stationary vector time series {</a:t>
                </a:r>
                <a14:m>
                  <m:oMath xmlns:m="http://schemas.openxmlformats.org/officeDocument/2006/math">
                    <m:sSub>
                      <m:sSubPr>
                        <m:ctrlPr>
                          <a:rPr lang="en-US" sz="2000"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2000" i="1" kern="100">
                            <a:effectLst/>
                            <a:latin typeface="Cambria Math" panose="02040503050406030204" pitchFamily="18" charset="0"/>
                            <a:ea typeface="Times New Roman" panose="02020603050405020304" pitchFamily="18" charset="0"/>
                            <a:cs typeface="Times New Roman" panose="02020603050405020304" pitchFamily="18" charset="0"/>
                          </a:rPr>
                          <m:t>𝑋</m:t>
                        </m:r>
                      </m:e>
                      <m:sub>
                        <m:r>
                          <a:rPr lang="en-US" sz="2000" i="1" kern="100">
                            <a:effectLst/>
                            <a:latin typeface="Cambria Math" panose="02040503050406030204" pitchFamily="18" charset="0"/>
                            <a:ea typeface="Times New Roman" panose="02020603050405020304" pitchFamily="18" charset="0"/>
                            <a:cs typeface="Times New Roman" panose="02020603050405020304" pitchFamily="18" charset="0"/>
                          </a:rPr>
                          <m:t>𝑡</m:t>
                        </m:r>
                      </m:sub>
                    </m:sSub>
                    <m:r>
                      <a:rPr lang="en-US" sz="2000" i="1" kern="100">
                        <a:effectLst/>
                        <a:latin typeface="Cambria Math" panose="02040503050406030204" pitchFamily="18" charset="0"/>
                        <a:ea typeface="Times New Roman" panose="02020603050405020304" pitchFamily="18" charset="0"/>
                        <a:cs typeface="Times New Roman" panose="02020603050405020304" pitchFamily="18" charset="0"/>
                      </a:rPr>
                      <m:t>}</m:t>
                    </m:r>
                  </m:oMath>
                </a14:m>
                <a:r>
                  <a:rPr lang="en-US" sz="2000" kern="100" dirty="0">
                    <a:effectLst/>
                    <a:latin typeface="Poppins" panose="00000500000000000000" pitchFamily="2" charset="0"/>
                    <a:ea typeface="Times New Roman" panose="02020603050405020304" pitchFamily="18" charset="0"/>
                    <a:cs typeface="Poppins" panose="00000500000000000000" pitchFamily="2" charset="0"/>
                  </a:rPr>
                  <a:t> = </a:t>
                </a:r>
                <a14:m>
                  <m:oMath xmlns:m="http://schemas.openxmlformats.org/officeDocument/2006/math">
                    <m:sSub>
                      <m:sSubPr>
                        <m:ctrlPr>
                          <a:rPr lang="en-US" sz="2000"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2000" kern="10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sz="2000"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2000" i="1" kern="100">
                                <a:effectLst/>
                                <a:latin typeface="Cambria Math" panose="02040503050406030204" pitchFamily="18" charset="0"/>
                                <a:ea typeface="Times New Roman" panose="02020603050405020304" pitchFamily="18" charset="0"/>
                                <a:cs typeface="Times New Roman" panose="02020603050405020304" pitchFamily="18" charset="0"/>
                              </a:rPr>
                              <m:t>𝑋</m:t>
                            </m:r>
                          </m:e>
                          <m:sub>
                            <m:r>
                              <a:rPr lang="en-US" sz="2000" i="1" kern="100">
                                <a:effectLst/>
                                <a:latin typeface="Cambria Math" panose="02040503050406030204" pitchFamily="18" charset="0"/>
                                <a:ea typeface="Times New Roman" panose="02020603050405020304" pitchFamily="18" charset="0"/>
                                <a:cs typeface="Times New Roman" panose="02020603050405020304" pitchFamily="18" charset="0"/>
                              </a:rPr>
                              <m:t>𝑡</m:t>
                            </m:r>
                          </m:sub>
                        </m:sSub>
                        <m:r>
                          <a:rPr lang="en-US" sz="2000" i="1" kern="100">
                            <a:effectLst/>
                            <a:latin typeface="Cambria Math" panose="02040503050406030204" pitchFamily="18" charset="0"/>
                            <a:ea typeface="Times New Roman" panose="02020603050405020304" pitchFamily="18" charset="0"/>
                            <a:cs typeface="Times New Roman" panose="02020603050405020304" pitchFamily="18" charset="0"/>
                          </a:rPr>
                          <m:t>}</m:t>
                        </m:r>
                      </m:e>
                      <m:sub>
                        <m:r>
                          <a:rPr lang="en-US" sz="2000" i="1" kern="100">
                            <a:effectLst/>
                            <a:latin typeface="Cambria Math" panose="02040503050406030204" pitchFamily="18" charset="0"/>
                            <a:ea typeface="Times New Roman" panose="02020603050405020304" pitchFamily="18" charset="0"/>
                            <a:cs typeface="Times New Roman" panose="02020603050405020304" pitchFamily="18" charset="0"/>
                          </a:rPr>
                          <m:t>𝑡</m:t>
                        </m:r>
                        <m:r>
                          <a:rPr lang="en-US" sz="2000" i="1" kern="100">
                            <a:effectLst/>
                            <a:latin typeface="Cambria Math" panose="02040503050406030204" pitchFamily="18" charset="0"/>
                            <a:ea typeface="Times New Roman" panose="02020603050405020304" pitchFamily="18" charset="0"/>
                            <a:cs typeface="Times New Roman" panose="02020603050405020304" pitchFamily="18" charset="0"/>
                          </a:rPr>
                          <m:t>𝜖</m:t>
                        </m:r>
                        <m:r>
                          <a:rPr lang="en-US" sz="2000" i="1" kern="100">
                            <a:effectLst/>
                            <a:latin typeface="Cambria Math" panose="02040503050406030204" pitchFamily="18" charset="0"/>
                            <a:ea typeface="Times New Roman" panose="02020603050405020304" pitchFamily="18" charset="0"/>
                            <a:cs typeface="Times New Roman" panose="02020603050405020304" pitchFamily="18" charset="0"/>
                          </a:rPr>
                          <m:t>𝑍</m:t>
                        </m:r>
                      </m:sub>
                    </m:sSub>
                  </m:oMath>
                </a14:m>
                <a:r>
                  <a:rPr lang="en-US" sz="2000" kern="100" dirty="0">
                    <a:effectLst/>
                    <a:latin typeface="Poppins" panose="00000500000000000000" pitchFamily="2" charset="0"/>
                    <a:ea typeface="Times New Roman" panose="02020603050405020304" pitchFamily="18" charset="0"/>
                    <a:cs typeface="Poppins" panose="00000500000000000000" pitchFamily="2" charset="0"/>
                  </a:rPr>
                  <a:t>, </a:t>
                </a:r>
                <a14:m>
                  <m:oMath xmlns:m="http://schemas.openxmlformats.org/officeDocument/2006/math">
                    <m:sSup>
                      <m:sSupPr>
                        <m:ctrlPr>
                          <a:rPr lang="en-US" sz="2000" i="1" kern="100">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n-US" sz="2000" i="1" kern="10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sz="2000" i="1" kern="100">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2000" i="1" kern="100">
                                <a:effectLst/>
                                <a:latin typeface="Cambria Math" panose="02040503050406030204" pitchFamily="18" charset="0"/>
                                <a:ea typeface="Calibri" panose="020F0502020204030204" pitchFamily="34" charset="0"/>
                                <a:cs typeface="Times New Roman" panose="02020603050405020304" pitchFamily="18" charset="0"/>
                              </a:rPr>
                              <m:t>𝑋</m:t>
                            </m:r>
                          </m:e>
                          <m:sub>
                            <m:r>
                              <a:rPr lang="en-US" sz="2000" i="1" kern="100">
                                <a:effectLst/>
                                <a:latin typeface="Cambria Math" panose="02040503050406030204" pitchFamily="18" charset="0"/>
                                <a:ea typeface="Calibri" panose="020F0502020204030204" pitchFamily="34" charset="0"/>
                                <a:cs typeface="Times New Roman" panose="02020603050405020304" pitchFamily="18" charset="0"/>
                              </a:rPr>
                              <m:t>1</m:t>
                            </m:r>
                            <m:r>
                              <a:rPr lang="en-US" sz="2000" i="1" kern="100">
                                <a:effectLst/>
                                <a:latin typeface="Cambria Math" panose="02040503050406030204" pitchFamily="18" charset="0"/>
                                <a:ea typeface="Calibri" panose="020F0502020204030204" pitchFamily="34" charset="0"/>
                                <a:cs typeface="Times New Roman" panose="02020603050405020304" pitchFamily="18" charset="0"/>
                              </a:rPr>
                              <m:t>𝑡</m:t>
                            </m:r>
                          </m:sub>
                        </m:sSub>
                        <m:r>
                          <a:rPr lang="en-US" sz="2000" i="1" kern="100">
                            <a:effectLst/>
                            <a:latin typeface="Cambria Math" panose="02040503050406030204" pitchFamily="18" charset="0"/>
                            <a:ea typeface="Calibri" panose="020F0502020204030204" pitchFamily="34" charset="0"/>
                            <a:cs typeface="Times New Roman" panose="02020603050405020304" pitchFamily="18" charset="0"/>
                          </a:rPr>
                          <m:t>, … , </m:t>
                        </m:r>
                        <m:sSub>
                          <m:sSubPr>
                            <m:ctrlPr>
                              <a:rPr lang="en-US" sz="2000" i="1" kern="100">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2000" i="1" kern="100">
                                <a:effectLst/>
                                <a:latin typeface="Cambria Math" panose="02040503050406030204" pitchFamily="18" charset="0"/>
                                <a:ea typeface="Calibri" panose="020F0502020204030204" pitchFamily="34" charset="0"/>
                                <a:cs typeface="Times New Roman" panose="02020603050405020304" pitchFamily="18" charset="0"/>
                              </a:rPr>
                              <m:t>𝑋</m:t>
                            </m:r>
                          </m:e>
                          <m:sub>
                            <m:r>
                              <a:rPr lang="en-US" sz="2000" i="1" kern="100">
                                <a:effectLst/>
                                <a:latin typeface="Cambria Math" panose="02040503050406030204" pitchFamily="18" charset="0"/>
                                <a:ea typeface="Calibri" panose="020F0502020204030204" pitchFamily="34" charset="0"/>
                                <a:cs typeface="Times New Roman" panose="02020603050405020304" pitchFamily="18" charset="0"/>
                              </a:rPr>
                              <m:t>𝑞𝑡</m:t>
                            </m:r>
                          </m:sub>
                        </m:sSub>
                        <m:r>
                          <a:rPr lang="en-US" sz="2000" i="1" kern="100">
                            <a:effectLst/>
                            <a:latin typeface="Cambria Math" panose="02040503050406030204" pitchFamily="18" charset="0"/>
                            <a:ea typeface="Times New Roman" panose="02020603050405020304" pitchFamily="18" charset="0"/>
                            <a:cs typeface="Times New Roman" panose="02020603050405020304" pitchFamily="18" charset="0"/>
                          </a:rPr>
                          <m:t>)</m:t>
                        </m:r>
                      </m:e>
                      <m:sup>
                        <m:r>
                          <a:rPr lang="en-US" sz="2000" i="1" kern="100">
                            <a:effectLst/>
                            <a:latin typeface="Cambria Math" panose="02040503050406030204" pitchFamily="18" charset="0"/>
                            <a:ea typeface="Times New Roman" panose="02020603050405020304" pitchFamily="18" charset="0"/>
                            <a:cs typeface="Times New Roman" panose="02020603050405020304" pitchFamily="18" charset="0"/>
                          </a:rPr>
                          <m:t>𝑇</m:t>
                        </m:r>
                      </m:sup>
                    </m:sSup>
                  </m:oMath>
                </a14:m>
                <a:r>
                  <a:rPr lang="en-US" sz="2000" kern="100" dirty="0">
                    <a:effectLst/>
                    <a:latin typeface="Poppins" panose="00000500000000000000" pitchFamily="2" charset="0"/>
                    <a:ea typeface="Times New Roman" panose="02020603050405020304" pitchFamily="18" charset="0"/>
                    <a:cs typeface="Poppins" panose="00000500000000000000" pitchFamily="2" charset="0"/>
                  </a:rPr>
                  <a:t>, with covariance matrix </a:t>
                </a:r>
                <a14:m>
                  <m:oMath xmlns:m="http://schemas.openxmlformats.org/officeDocument/2006/math">
                    <m:nary>
                      <m:naryPr>
                        <m:chr m:val="∑"/>
                        <m:limLoc m:val="undOvr"/>
                        <m:supHide m:val="on"/>
                        <m:ctrlPr>
                          <a:rPr lang="en-US" sz="2000" i="1" kern="100">
                            <a:effectLst/>
                            <a:latin typeface="Cambria Math" panose="02040503050406030204" pitchFamily="18" charset="0"/>
                            <a:ea typeface="Times New Roman" panose="02020603050405020304" pitchFamily="18" charset="0"/>
                            <a:cs typeface="Times New Roman" panose="02020603050405020304" pitchFamily="18" charset="0"/>
                          </a:rPr>
                        </m:ctrlPr>
                      </m:naryPr>
                      <m:sub>
                        <m:r>
                          <a:rPr lang="en-US" sz="2000" i="1" kern="100">
                            <a:effectLst/>
                            <a:latin typeface="Cambria Math" panose="02040503050406030204" pitchFamily="18" charset="0"/>
                            <a:ea typeface="Times New Roman" panose="02020603050405020304" pitchFamily="18" charset="0"/>
                            <a:cs typeface="Times New Roman" panose="02020603050405020304" pitchFamily="18" charset="0"/>
                          </a:rPr>
                          <m:t>𝑋</m:t>
                        </m:r>
                      </m:sub>
                      <m:sup/>
                      <m:e>
                        <m:r>
                          <a:rPr lang="en-US" sz="2000" b="0" i="1" kern="100" smtClean="0">
                            <a:effectLst/>
                            <a:latin typeface="Cambria Math" panose="02040503050406030204" pitchFamily="18" charset="0"/>
                            <a:ea typeface="Times New Roman" panose="02020603050405020304" pitchFamily="18" charset="0"/>
                            <a:cs typeface="Times New Roman" panose="02020603050405020304" pitchFamily="18" charset="0"/>
                          </a:rPr>
                          <m:t> </m:t>
                        </m:r>
                      </m:e>
                    </m:nary>
                  </m:oMath>
                </a14:m>
                <a:r>
                  <a:rPr lang="en-US" sz="2000" kern="100" dirty="0">
                    <a:effectLst/>
                    <a:latin typeface="Poppins" panose="00000500000000000000" pitchFamily="2" charset="0"/>
                    <a:ea typeface="Times New Roman" panose="02020603050405020304" pitchFamily="18" charset="0"/>
                    <a:cs typeface="Poppins" panose="00000500000000000000" pitchFamily="2" charset="0"/>
                  </a:rPr>
                  <a:t>, the PCs are defined as </a:t>
                </a:r>
                <a14:m>
                  <m:oMath xmlns:m="http://schemas.openxmlformats.org/officeDocument/2006/math">
                    <m:sSub>
                      <m:sSubPr>
                        <m:ctrlPr>
                          <a:rPr lang="en-US" sz="2000"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2000" i="1" kern="100">
                            <a:effectLst/>
                            <a:latin typeface="Cambria Math" panose="02040503050406030204" pitchFamily="18" charset="0"/>
                            <a:ea typeface="Times New Roman" panose="02020603050405020304" pitchFamily="18" charset="0"/>
                            <a:cs typeface="Times New Roman" panose="02020603050405020304" pitchFamily="18" charset="0"/>
                          </a:rPr>
                          <m:t>𝑍</m:t>
                        </m:r>
                      </m:e>
                      <m:sub>
                        <m:r>
                          <a:rPr lang="en-US" sz="2000" i="1" kern="100">
                            <a:effectLst/>
                            <a:latin typeface="Cambria Math" panose="02040503050406030204" pitchFamily="18" charset="0"/>
                            <a:ea typeface="Times New Roman" panose="02020603050405020304" pitchFamily="18" charset="0"/>
                            <a:cs typeface="Times New Roman" panose="02020603050405020304" pitchFamily="18" charset="0"/>
                          </a:rPr>
                          <m:t>𝑖</m:t>
                        </m:r>
                      </m:sub>
                    </m:sSub>
                    <m:r>
                      <a:rPr lang="en-US" sz="2000" i="1" kern="100">
                        <a:effectLst/>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n-US" sz="2000" i="1" kern="100">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2000" i="1" kern="100">
                            <a:effectLst/>
                            <a:latin typeface="Cambria Math" panose="02040503050406030204" pitchFamily="18" charset="0"/>
                            <a:ea typeface="Times New Roman" panose="02020603050405020304" pitchFamily="18" charset="0"/>
                            <a:cs typeface="Times New Roman" panose="02020603050405020304" pitchFamily="18" charset="0"/>
                          </a:rPr>
                          <m:t>𝛼</m:t>
                        </m:r>
                      </m:e>
                      <m:sub>
                        <m:r>
                          <a:rPr lang="en-US" sz="2000" i="1" kern="100">
                            <a:effectLst/>
                            <a:latin typeface="Cambria Math" panose="02040503050406030204" pitchFamily="18" charset="0"/>
                            <a:ea typeface="Times New Roman" panose="02020603050405020304" pitchFamily="18" charset="0"/>
                            <a:cs typeface="Times New Roman" panose="02020603050405020304" pitchFamily="18" charset="0"/>
                          </a:rPr>
                          <m:t>𝑖</m:t>
                        </m:r>
                      </m:sub>
                      <m:sup>
                        <m:r>
                          <a:rPr lang="en-US" sz="2000" i="1" kern="100">
                            <a:effectLst/>
                            <a:latin typeface="Cambria Math" panose="02040503050406030204" pitchFamily="18" charset="0"/>
                            <a:ea typeface="Times New Roman" panose="02020603050405020304" pitchFamily="18" charset="0"/>
                            <a:cs typeface="Times New Roman" panose="02020603050405020304" pitchFamily="18" charset="0"/>
                          </a:rPr>
                          <m:t>𝑇</m:t>
                        </m:r>
                      </m:sup>
                    </m:sSubSup>
                    <m:sSub>
                      <m:sSubPr>
                        <m:ctrlPr>
                          <a:rPr lang="en-US" sz="2000"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2000" i="1" kern="100">
                            <a:effectLst/>
                            <a:latin typeface="Cambria Math" panose="02040503050406030204" pitchFamily="18" charset="0"/>
                            <a:ea typeface="Times New Roman" panose="02020603050405020304" pitchFamily="18" charset="0"/>
                            <a:cs typeface="Times New Roman" panose="02020603050405020304" pitchFamily="18" charset="0"/>
                          </a:rPr>
                          <m:t>𝑋</m:t>
                        </m:r>
                      </m:e>
                      <m:sub>
                        <m:r>
                          <a:rPr lang="en-US" sz="2000" i="1" kern="100">
                            <a:effectLst/>
                            <a:latin typeface="Cambria Math" panose="02040503050406030204" pitchFamily="18" charset="0"/>
                            <a:ea typeface="Times New Roman" panose="02020603050405020304" pitchFamily="18" charset="0"/>
                            <a:cs typeface="Times New Roman" panose="02020603050405020304" pitchFamily="18" charset="0"/>
                          </a:rPr>
                          <m:t>𝑡</m:t>
                        </m:r>
                      </m:sub>
                    </m:sSub>
                    <m:r>
                      <a:rPr lang="en-US" sz="2000" i="1" kern="100">
                        <a:effectLst/>
                        <a:latin typeface="Cambria Math" panose="02040503050406030204" pitchFamily="18" charset="0"/>
                        <a:ea typeface="Times New Roman" panose="02020603050405020304" pitchFamily="18" charset="0"/>
                        <a:cs typeface="Times New Roman" panose="02020603050405020304" pitchFamily="18" charset="0"/>
                      </a:rPr>
                      <m:t>,</m:t>
                    </m:r>
                  </m:oMath>
                </a14:m>
                <a:r>
                  <a:rPr lang="en-US" sz="2000" kern="100" dirty="0">
                    <a:effectLst/>
                    <a:latin typeface="Poppins" panose="00000500000000000000" pitchFamily="2" charset="0"/>
                    <a:ea typeface="Times New Roman" panose="02020603050405020304" pitchFamily="18" charset="0"/>
                    <a:cs typeface="Poppins" panose="00000500000000000000" pitchFamily="2" charset="0"/>
                  </a:rPr>
                  <a:t> </a:t>
                </a:r>
                <a:r>
                  <a:rPr lang="en-US" sz="2000" kern="100" dirty="0" err="1">
                    <a:effectLst/>
                    <a:latin typeface="Poppins" panose="00000500000000000000" pitchFamily="2" charset="0"/>
                    <a:ea typeface="Times New Roman" panose="02020603050405020304" pitchFamily="18" charset="0"/>
                    <a:cs typeface="Poppins" panose="00000500000000000000" pitchFamily="2" charset="0"/>
                  </a:rPr>
                  <a:t>i</a:t>
                </a:r>
                <a:r>
                  <a:rPr lang="en-US" sz="2000" kern="100" dirty="0">
                    <a:effectLst/>
                    <a:latin typeface="Poppins" panose="00000500000000000000" pitchFamily="2" charset="0"/>
                    <a:ea typeface="Times New Roman" panose="02020603050405020304" pitchFamily="18" charset="0"/>
                    <a:cs typeface="Poppins" panose="00000500000000000000" pitchFamily="2" charset="0"/>
                  </a:rPr>
                  <a:t> = 1,…,q, and </a:t>
                </a:r>
                <a:endParaRPr lang="en-US" sz="2000" kern="100" dirty="0">
                  <a:effectLst/>
                  <a:latin typeface="Poppins" panose="00000500000000000000" pitchFamily="2" charset="0"/>
                  <a:ea typeface="Calibri" panose="020F0502020204030204" pitchFamily="34" charset="0"/>
                  <a:cs typeface="Poppins" panose="00000500000000000000" pitchFamily="2" charset="0"/>
                </a:endParaRPr>
              </a:p>
            </p:txBody>
          </p:sp>
        </mc:Choice>
        <mc:Fallback xmlns="">
          <p:sp>
            <p:nvSpPr>
              <p:cNvPr id="21" name="TextBox 20">
                <a:extLst>
                  <a:ext uri="{FF2B5EF4-FFF2-40B4-BE49-F238E27FC236}">
                    <a16:creationId xmlns:a16="http://schemas.microsoft.com/office/drawing/2014/main" id="{54972200-DE38-69A1-6143-A49A1BE0DC19}"/>
                  </a:ext>
                </a:extLst>
              </p:cNvPr>
              <p:cNvSpPr txBox="1">
                <a:spLocks noRot="1" noChangeAspect="1" noMove="1" noResize="1" noEditPoints="1" noAdjustHandles="1" noChangeArrowheads="1" noChangeShapeType="1" noTextEdit="1"/>
              </p:cNvSpPr>
              <p:nvPr/>
            </p:nvSpPr>
            <p:spPr>
              <a:xfrm>
                <a:off x="492284" y="4093099"/>
                <a:ext cx="17277554" cy="879856"/>
              </a:xfrm>
              <a:prstGeom prst="rect">
                <a:avLst/>
              </a:prstGeom>
              <a:blipFill>
                <a:blip r:embed="rId7"/>
                <a:stretch>
                  <a:fillRect l="-388" t="-4138" b="-80000"/>
                </a:stretch>
              </a:blipFill>
            </p:spPr>
            <p:txBody>
              <a:bodyPr/>
              <a:lstStyle/>
              <a:p>
                <a:r>
                  <a:rPr lang="en-US">
                    <a:noFill/>
                  </a:rPr>
                  <a:t> </a:t>
                </a:r>
              </a:p>
            </p:txBody>
          </p:sp>
        </mc:Fallback>
      </mc:AlternateContent>
      <p:sp>
        <p:nvSpPr>
          <p:cNvPr id="23" name="TextBox 22">
            <a:extLst>
              <a:ext uri="{FF2B5EF4-FFF2-40B4-BE49-F238E27FC236}">
                <a16:creationId xmlns:a16="http://schemas.microsoft.com/office/drawing/2014/main" id="{9AA7BD93-0C27-AF58-5C92-BDF4FD77F6EE}"/>
              </a:ext>
            </a:extLst>
          </p:cNvPr>
          <p:cNvSpPr txBox="1"/>
          <p:nvPr/>
        </p:nvSpPr>
        <p:spPr>
          <a:xfrm>
            <a:off x="528063" y="2334293"/>
            <a:ext cx="4610361" cy="411138"/>
          </a:xfrm>
          <a:prstGeom prst="rect">
            <a:avLst/>
          </a:prstGeom>
          <a:noFill/>
        </p:spPr>
        <p:txBody>
          <a:bodyPr wrap="square">
            <a:spAutoFit/>
          </a:bodyPr>
          <a:lstStyle/>
          <a:p>
            <a:pPr>
              <a:lnSpc>
                <a:spcPct val="107000"/>
              </a:lnSpc>
              <a:spcAft>
                <a:spcPts val="800"/>
              </a:spcAft>
            </a:pPr>
            <a:r>
              <a:rPr lang="en-US" sz="2000" kern="100" dirty="0" err="1">
                <a:effectLst/>
                <a:latin typeface="Poppins" panose="00000500000000000000" pitchFamily="2" charset="0"/>
                <a:ea typeface="Times New Roman" panose="02020603050405020304" pitchFamily="18" charset="0"/>
                <a:cs typeface="Poppins" panose="00000500000000000000" pitchFamily="2" charset="0"/>
              </a:rPr>
              <a:t>i</a:t>
            </a:r>
            <a:r>
              <a:rPr lang="en-US" sz="2000" kern="100" dirty="0">
                <a:effectLst/>
                <a:latin typeface="Poppins" panose="00000500000000000000" pitchFamily="2" charset="0"/>
                <a:ea typeface="Times New Roman" panose="02020603050405020304" pitchFamily="18" charset="0"/>
                <a:cs typeface="Poppins" panose="00000500000000000000" pitchFamily="2" charset="0"/>
              </a:rPr>
              <a:t> = 1,2,3, …, q, with the properties </a:t>
            </a:r>
            <a:endParaRPr lang="en-US" sz="2000" kern="100" dirty="0">
              <a:effectLst/>
              <a:latin typeface="Poppins" panose="00000500000000000000" pitchFamily="2" charset="0"/>
              <a:ea typeface="Calibri" panose="020F0502020204030204" pitchFamily="34" charset="0"/>
              <a:cs typeface="Poppins" panose="00000500000000000000" pitchFamily="2" charset="0"/>
            </a:endParaRPr>
          </a:p>
        </p:txBody>
      </p:sp>
      <p:sp>
        <p:nvSpPr>
          <p:cNvPr id="25" name="TextBox 24">
            <a:extLst>
              <a:ext uri="{FF2B5EF4-FFF2-40B4-BE49-F238E27FC236}">
                <a16:creationId xmlns:a16="http://schemas.microsoft.com/office/drawing/2014/main" id="{CD1C037E-8DCE-EFEF-59F1-69F192E7B980}"/>
              </a:ext>
            </a:extLst>
          </p:cNvPr>
          <p:cNvSpPr txBox="1"/>
          <p:nvPr/>
        </p:nvSpPr>
        <p:spPr>
          <a:xfrm>
            <a:off x="492284" y="6308685"/>
            <a:ext cx="9292280" cy="411138"/>
          </a:xfrm>
          <a:prstGeom prst="rect">
            <a:avLst/>
          </a:prstGeom>
          <a:noFill/>
        </p:spPr>
        <p:txBody>
          <a:bodyPr wrap="square">
            <a:spAutoFit/>
          </a:bodyPr>
          <a:lstStyle/>
          <a:p>
            <a:pPr>
              <a:lnSpc>
                <a:spcPct val="107000"/>
              </a:lnSpc>
              <a:spcAft>
                <a:spcPts val="800"/>
              </a:spcAft>
            </a:pPr>
            <a:r>
              <a:rPr lang="en-US" sz="2000" kern="100" dirty="0">
                <a:effectLst/>
                <a:latin typeface="Poppins" panose="00000500000000000000" pitchFamily="2" charset="0"/>
                <a:ea typeface="Times New Roman" panose="02020603050405020304" pitchFamily="18" charset="0"/>
                <a:cs typeface="Poppins" panose="00000500000000000000" pitchFamily="2" charset="0"/>
              </a:rPr>
              <a:t>and </a:t>
            </a:r>
            <a:endParaRPr lang="en-US" sz="2000" kern="100" dirty="0">
              <a:effectLst/>
              <a:latin typeface="Poppins" panose="00000500000000000000" pitchFamily="2" charset="0"/>
              <a:ea typeface="Calibri" panose="020F0502020204030204" pitchFamily="34" charset="0"/>
              <a:cs typeface="Poppins" panose="00000500000000000000" pitchFamily="2" charset="0"/>
            </a:endParaRP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F8F59AE8-F5C5-4962-FEC8-F7BAE2336A0C}"/>
                  </a:ext>
                </a:extLst>
              </p:cNvPr>
              <p:cNvSpPr txBox="1"/>
              <p:nvPr/>
            </p:nvSpPr>
            <p:spPr>
              <a:xfrm>
                <a:off x="4690674" y="1536863"/>
                <a:ext cx="9144000" cy="64947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3200" i="1" kern="100" smtClea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3200" i="1" kern="100">
                              <a:effectLst/>
                              <a:latin typeface="Cambria Math" panose="02040503050406030204" pitchFamily="18" charset="0"/>
                              <a:ea typeface="Times New Roman" panose="02020603050405020304" pitchFamily="18" charset="0"/>
                              <a:cs typeface="Times New Roman" panose="02020603050405020304" pitchFamily="18" charset="0"/>
                            </a:rPr>
                            <m:t>𝑍</m:t>
                          </m:r>
                        </m:e>
                        <m:sub>
                          <m:r>
                            <a:rPr lang="en-US" sz="3200" i="1" kern="100">
                              <a:effectLst/>
                              <a:latin typeface="Cambria Math" panose="02040503050406030204" pitchFamily="18" charset="0"/>
                              <a:ea typeface="Times New Roman" panose="02020603050405020304" pitchFamily="18" charset="0"/>
                              <a:cs typeface="Times New Roman" panose="02020603050405020304" pitchFamily="18" charset="0"/>
                            </a:rPr>
                            <m:t>𝑖</m:t>
                          </m:r>
                        </m:sub>
                      </m:sSub>
                      <m:r>
                        <a:rPr lang="en-US" sz="3200" i="1" kern="100">
                          <a:effectLst/>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n-US" sz="3200" i="1" kern="100">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3200" i="1" kern="100">
                              <a:effectLst/>
                              <a:latin typeface="Cambria Math" panose="02040503050406030204" pitchFamily="18" charset="0"/>
                              <a:ea typeface="Times New Roman" panose="02020603050405020304" pitchFamily="18" charset="0"/>
                              <a:cs typeface="Times New Roman" panose="02020603050405020304" pitchFamily="18" charset="0"/>
                            </a:rPr>
                            <m:t>𝛼</m:t>
                          </m:r>
                        </m:e>
                        <m:sub>
                          <m:r>
                            <a:rPr lang="en-US" sz="3200" i="1" kern="100">
                              <a:effectLst/>
                              <a:latin typeface="Cambria Math" panose="02040503050406030204" pitchFamily="18" charset="0"/>
                              <a:ea typeface="Times New Roman" panose="02020603050405020304" pitchFamily="18" charset="0"/>
                              <a:cs typeface="Times New Roman" panose="02020603050405020304" pitchFamily="18" charset="0"/>
                            </a:rPr>
                            <m:t>𝑖</m:t>
                          </m:r>
                        </m:sub>
                        <m:sup>
                          <m:r>
                            <a:rPr lang="en-US" sz="3200" i="1" kern="100">
                              <a:effectLst/>
                              <a:latin typeface="Cambria Math" panose="02040503050406030204" pitchFamily="18" charset="0"/>
                              <a:ea typeface="Times New Roman" panose="02020603050405020304" pitchFamily="18" charset="0"/>
                              <a:cs typeface="Times New Roman" panose="02020603050405020304" pitchFamily="18" charset="0"/>
                            </a:rPr>
                            <m:t>𝑇</m:t>
                          </m:r>
                        </m:sup>
                      </m:sSubSup>
                      <m:r>
                        <a:rPr lang="en-US" sz="3200" i="1" kern="100">
                          <a:effectLst/>
                          <a:latin typeface="Cambria Math" panose="02040503050406030204" pitchFamily="18" charset="0"/>
                          <a:ea typeface="Times New Roman" panose="02020603050405020304" pitchFamily="18" charset="0"/>
                          <a:cs typeface="Times New Roman" panose="02020603050405020304" pitchFamily="18" charset="0"/>
                        </a:rPr>
                        <m:t>𝑋</m:t>
                      </m:r>
                      <m:r>
                        <a:rPr lang="en-US" sz="3200" i="1" kern="10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sz="3200"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3200" i="1" kern="100">
                              <a:effectLst/>
                              <a:latin typeface="Cambria Math" panose="02040503050406030204" pitchFamily="18" charset="0"/>
                              <a:ea typeface="Times New Roman" panose="02020603050405020304" pitchFamily="18" charset="0"/>
                              <a:cs typeface="Times New Roman" panose="02020603050405020304" pitchFamily="18" charset="0"/>
                            </a:rPr>
                            <m:t>𝛼</m:t>
                          </m:r>
                        </m:e>
                        <m:sub>
                          <m:r>
                            <a:rPr lang="en-US" sz="3200" i="1" kern="100">
                              <a:effectLst/>
                              <a:latin typeface="Cambria Math" panose="02040503050406030204" pitchFamily="18" charset="0"/>
                              <a:ea typeface="Times New Roman" panose="02020603050405020304" pitchFamily="18" charset="0"/>
                              <a:cs typeface="Times New Roman" panose="02020603050405020304" pitchFamily="18" charset="0"/>
                            </a:rPr>
                            <m:t>2</m:t>
                          </m:r>
                          <m:r>
                            <a:rPr lang="en-US" sz="3200" i="1" kern="100">
                              <a:effectLst/>
                              <a:latin typeface="Cambria Math" panose="02040503050406030204" pitchFamily="18" charset="0"/>
                              <a:ea typeface="Times New Roman" panose="02020603050405020304" pitchFamily="18" charset="0"/>
                              <a:cs typeface="Times New Roman" panose="02020603050405020304" pitchFamily="18" charset="0"/>
                            </a:rPr>
                            <m:t>𝑖</m:t>
                          </m:r>
                        </m:sub>
                      </m:sSub>
                      <m:sSub>
                        <m:sSubPr>
                          <m:ctrlPr>
                            <a:rPr lang="en-US" sz="3200"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3200" i="1" kern="100">
                              <a:effectLst/>
                              <a:latin typeface="Cambria Math" panose="02040503050406030204" pitchFamily="18" charset="0"/>
                              <a:ea typeface="Times New Roman" panose="02020603050405020304" pitchFamily="18" charset="0"/>
                              <a:cs typeface="Times New Roman" panose="02020603050405020304" pitchFamily="18" charset="0"/>
                            </a:rPr>
                            <m:t>𝑋</m:t>
                          </m:r>
                        </m:e>
                        <m:sub>
                          <m:r>
                            <a:rPr lang="en-US" sz="3200" i="1" kern="100">
                              <a:effectLst/>
                              <a:latin typeface="Cambria Math" panose="02040503050406030204" pitchFamily="18" charset="0"/>
                              <a:ea typeface="Times New Roman" panose="02020603050405020304" pitchFamily="18" charset="0"/>
                              <a:cs typeface="Times New Roman" panose="02020603050405020304" pitchFamily="18" charset="0"/>
                            </a:rPr>
                            <m:t>2</m:t>
                          </m:r>
                        </m:sub>
                      </m:sSub>
                      <m:r>
                        <a:rPr lang="en-US" sz="3200" i="1" kern="10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sz="3200"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3200" i="1" kern="100">
                              <a:effectLst/>
                              <a:latin typeface="Cambria Math" panose="02040503050406030204" pitchFamily="18" charset="0"/>
                              <a:ea typeface="Times New Roman" panose="02020603050405020304" pitchFamily="18" charset="0"/>
                              <a:cs typeface="Times New Roman" panose="02020603050405020304" pitchFamily="18" charset="0"/>
                            </a:rPr>
                            <m:t>𝛼</m:t>
                          </m:r>
                        </m:e>
                        <m:sub>
                          <m:r>
                            <a:rPr lang="en-US" sz="3200" i="1" kern="100">
                              <a:effectLst/>
                              <a:latin typeface="Cambria Math" panose="02040503050406030204" pitchFamily="18" charset="0"/>
                              <a:ea typeface="Times New Roman" panose="02020603050405020304" pitchFamily="18" charset="0"/>
                              <a:cs typeface="Times New Roman" panose="02020603050405020304" pitchFamily="18" charset="0"/>
                            </a:rPr>
                            <m:t>2</m:t>
                          </m:r>
                          <m:r>
                            <a:rPr lang="en-US" sz="3200" i="1" kern="100">
                              <a:effectLst/>
                              <a:latin typeface="Cambria Math" panose="02040503050406030204" pitchFamily="18" charset="0"/>
                              <a:ea typeface="Times New Roman" panose="02020603050405020304" pitchFamily="18" charset="0"/>
                              <a:cs typeface="Times New Roman" panose="02020603050405020304" pitchFamily="18" charset="0"/>
                            </a:rPr>
                            <m:t>𝑖</m:t>
                          </m:r>
                        </m:sub>
                      </m:sSub>
                      <m:sSub>
                        <m:sSubPr>
                          <m:ctrlPr>
                            <a:rPr lang="en-US" sz="3200"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3200" i="1" kern="100">
                              <a:effectLst/>
                              <a:latin typeface="Cambria Math" panose="02040503050406030204" pitchFamily="18" charset="0"/>
                              <a:ea typeface="Times New Roman" panose="02020603050405020304" pitchFamily="18" charset="0"/>
                              <a:cs typeface="Times New Roman" panose="02020603050405020304" pitchFamily="18" charset="0"/>
                            </a:rPr>
                            <m:t>𝑋</m:t>
                          </m:r>
                        </m:e>
                        <m:sub>
                          <m:r>
                            <a:rPr lang="en-US" sz="3200" i="1" kern="100">
                              <a:effectLst/>
                              <a:latin typeface="Cambria Math" panose="02040503050406030204" pitchFamily="18" charset="0"/>
                              <a:ea typeface="Times New Roman" panose="02020603050405020304" pitchFamily="18" charset="0"/>
                              <a:cs typeface="Times New Roman" panose="02020603050405020304" pitchFamily="18" charset="0"/>
                            </a:rPr>
                            <m:t>2</m:t>
                          </m:r>
                        </m:sub>
                      </m:sSub>
                      <m:r>
                        <a:rPr lang="en-US" sz="3200" i="1" kern="10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sz="3200"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3200" i="1" kern="100">
                              <a:effectLst/>
                              <a:latin typeface="Cambria Math" panose="02040503050406030204" pitchFamily="18" charset="0"/>
                              <a:ea typeface="Times New Roman" panose="02020603050405020304" pitchFamily="18" charset="0"/>
                              <a:cs typeface="Times New Roman" panose="02020603050405020304" pitchFamily="18" charset="0"/>
                            </a:rPr>
                            <m:t>𝛼</m:t>
                          </m:r>
                        </m:e>
                        <m:sub>
                          <m:r>
                            <a:rPr lang="en-US" sz="3200" i="1" kern="100">
                              <a:effectLst/>
                              <a:latin typeface="Cambria Math" panose="02040503050406030204" pitchFamily="18" charset="0"/>
                              <a:ea typeface="Times New Roman" panose="02020603050405020304" pitchFamily="18" charset="0"/>
                              <a:cs typeface="Times New Roman" panose="02020603050405020304" pitchFamily="18" charset="0"/>
                            </a:rPr>
                            <m:t>𝑞𝑖</m:t>
                          </m:r>
                        </m:sub>
                      </m:sSub>
                      <m:sSub>
                        <m:sSubPr>
                          <m:ctrlPr>
                            <a:rPr lang="en-US" sz="3200"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3200" i="1" kern="100">
                              <a:effectLst/>
                              <a:latin typeface="Cambria Math" panose="02040503050406030204" pitchFamily="18" charset="0"/>
                              <a:ea typeface="Times New Roman" panose="02020603050405020304" pitchFamily="18" charset="0"/>
                              <a:cs typeface="Times New Roman" panose="02020603050405020304" pitchFamily="18" charset="0"/>
                            </a:rPr>
                            <m:t>𝑋</m:t>
                          </m:r>
                        </m:e>
                        <m:sub>
                          <m:r>
                            <a:rPr lang="en-US" sz="3200" i="1" kern="100">
                              <a:effectLst/>
                              <a:latin typeface="Cambria Math" panose="02040503050406030204" pitchFamily="18" charset="0"/>
                              <a:ea typeface="Times New Roman" panose="02020603050405020304" pitchFamily="18" charset="0"/>
                              <a:cs typeface="Times New Roman" panose="02020603050405020304" pitchFamily="18" charset="0"/>
                            </a:rPr>
                            <m:t>𝑞</m:t>
                          </m:r>
                        </m:sub>
                      </m:sSub>
                      <m:r>
                        <a:rPr lang="en-US" sz="3200" i="1" kern="100">
                          <a:effectLst/>
                          <a:latin typeface="Cambria Math" panose="02040503050406030204" pitchFamily="18" charset="0"/>
                          <a:ea typeface="Times New Roman" panose="02020603050405020304" pitchFamily="18" charset="0"/>
                          <a:cs typeface="Times New Roman" panose="02020603050405020304" pitchFamily="18" charset="0"/>
                        </a:rPr>
                        <m:t>,</m:t>
                      </m:r>
                    </m:oMath>
                  </m:oMathPara>
                </a14:m>
                <a:endParaRPr lang="en-US" sz="3200" dirty="0"/>
              </a:p>
            </p:txBody>
          </p:sp>
        </mc:Choice>
        <mc:Fallback xmlns="">
          <p:sp>
            <p:nvSpPr>
              <p:cNvPr id="27" name="TextBox 26">
                <a:extLst>
                  <a:ext uri="{FF2B5EF4-FFF2-40B4-BE49-F238E27FC236}">
                    <a16:creationId xmlns:a16="http://schemas.microsoft.com/office/drawing/2014/main" id="{F8F59AE8-F5C5-4962-FEC8-F7BAE2336A0C}"/>
                  </a:ext>
                </a:extLst>
              </p:cNvPr>
              <p:cNvSpPr txBox="1">
                <a:spLocks noRot="1" noChangeAspect="1" noMove="1" noResize="1" noEditPoints="1" noAdjustHandles="1" noChangeArrowheads="1" noChangeShapeType="1" noTextEdit="1"/>
              </p:cNvSpPr>
              <p:nvPr/>
            </p:nvSpPr>
            <p:spPr>
              <a:xfrm>
                <a:off x="4690674" y="1536863"/>
                <a:ext cx="9144000" cy="649473"/>
              </a:xfrm>
              <a:prstGeom prst="rect">
                <a:avLst/>
              </a:prstGeom>
              <a:blipFill>
                <a:blip r:embed="rId8"/>
                <a:stretch>
                  <a:fillRect/>
                </a:stretch>
              </a:blipFill>
            </p:spPr>
            <p:txBody>
              <a:bodyPr/>
              <a:lstStyle/>
              <a:p>
                <a:r>
                  <a:rPr lang="en-US">
                    <a:noFill/>
                  </a:rPr>
                  <a:t> </a:t>
                </a:r>
              </a:p>
            </p:txBody>
          </p:sp>
        </mc:Fallback>
      </mc:AlternateContent>
      <p:sp>
        <p:nvSpPr>
          <p:cNvPr id="15" name="Freeform 5">
            <a:extLst>
              <a:ext uri="{FF2B5EF4-FFF2-40B4-BE49-F238E27FC236}">
                <a16:creationId xmlns:a16="http://schemas.microsoft.com/office/drawing/2014/main" id="{E00E27C0-61CB-9E05-14E2-3233C8668DAC}"/>
              </a:ext>
            </a:extLst>
          </p:cNvPr>
          <p:cNvSpPr/>
          <p:nvPr/>
        </p:nvSpPr>
        <p:spPr>
          <a:xfrm>
            <a:off x="5105401" y="6626955"/>
            <a:ext cx="8229599" cy="894510"/>
          </a:xfrm>
          <a:custGeom>
            <a:avLst/>
            <a:gdLst/>
            <a:ahLst/>
            <a:cxnLst/>
            <a:rect l="l" t="t" r="r" b="b"/>
            <a:pathLst>
              <a:path w="10293167" h="6241922">
                <a:moveTo>
                  <a:pt x="0" y="0"/>
                </a:moveTo>
                <a:lnTo>
                  <a:pt x="10293168" y="0"/>
                </a:lnTo>
                <a:lnTo>
                  <a:pt x="10293168" y="6241922"/>
                </a:lnTo>
                <a:lnTo>
                  <a:pt x="0" y="6241922"/>
                </a:lnTo>
                <a:lnTo>
                  <a:pt x="0" y="0"/>
                </a:lnTo>
                <a:close/>
              </a:path>
            </a:pathLst>
          </a:custGeom>
          <a:blipFill>
            <a:blip r:embed="rId3"/>
            <a:stretch>
              <a:fillRect l="-40631" t="-815146" r="-42319" b="-387020"/>
            </a:stretch>
          </a:blipFill>
        </p:spPr>
        <p:txBody>
          <a:bodyPr/>
          <a:lstStyle/>
          <a:p>
            <a:endParaRPr lang="en-US"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sp>
        <p:nvSpPr>
          <p:cNvPr id="2" name="Freeform 2"/>
          <p:cNvSpPr/>
          <p:nvPr/>
        </p:nvSpPr>
        <p:spPr>
          <a:xfrm rot="1313163">
            <a:off x="-4261137" y="6573910"/>
            <a:ext cx="9085628" cy="5368780"/>
          </a:xfrm>
          <a:custGeom>
            <a:avLst/>
            <a:gdLst/>
            <a:ahLst/>
            <a:cxnLst/>
            <a:rect l="l" t="t" r="r" b="b"/>
            <a:pathLst>
              <a:path w="9085628" h="5368780">
                <a:moveTo>
                  <a:pt x="0" y="0"/>
                </a:moveTo>
                <a:lnTo>
                  <a:pt x="9085628" y="0"/>
                </a:lnTo>
                <a:lnTo>
                  <a:pt x="9085628" y="5368780"/>
                </a:lnTo>
                <a:lnTo>
                  <a:pt x="0" y="536878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Freeform 3"/>
          <p:cNvSpPr/>
          <p:nvPr/>
        </p:nvSpPr>
        <p:spPr>
          <a:xfrm rot="1313163">
            <a:off x="14330817" y="-1655690"/>
            <a:ext cx="9085628" cy="5368780"/>
          </a:xfrm>
          <a:custGeom>
            <a:avLst/>
            <a:gdLst/>
            <a:ahLst/>
            <a:cxnLst/>
            <a:rect l="l" t="t" r="r" b="b"/>
            <a:pathLst>
              <a:path w="9085628" h="5368780">
                <a:moveTo>
                  <a:pt x="0" y="0"/>
                </a:moveTo>
                <a:lnTo>
                  <a:pt x="9085629" y="0"/>
                </a:lnTo>
                <a:lnTo>
                  <a:pt x="9085629" y="5368780"/>
                </a:lnTo>
                <a:lnTo>
                  <a:pt x="0" y="536878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4" name="TextBox 4"/>
          <p:cNvSpPr txBox="1"/>
          <p:nvPr/>
        </p:nvSpPr>
        <p:spPr>
          <a:xfrm>
            <a:off x="0" y="3993807"/>
            <a:ext cx="18288000" cy="2438400"/>
          </a:xfrm>
          <a:prstGeom prst="rect">
            <a:avLst/>
          </a:prstGeom>
        </p:spPr>
        <p:txBody>
          <a:bodyPr lIns="0" tIns="0" rIns="0" bIns="0" rtlCol="0" anchor="t">
            <a:spAutoFit/>
          </a:bodyPr>
          <a:lstStyle/>
          <a:p>
            <a:pPr algn="ctr">
              <a:lnSpc>
                <a:spcPts val="9600"/>
              </a:lnSpc>
            </a:pPr>
            <a:r>
              <a:rPr lang="en-US" sz="8000">
                <a:solidFill>
                  <a:srgbClr val="FFFFFF"/>
                </a:solidFill>
                <a:latin typeface="Open Sans Extra Bold"/>
              </a:rPr>
              <a:t>VECTOR AUTOREGRESSIVE MODEL</a:t>
            </a:r>
          </a:p>
          <a:p>
            <a:pPr marL="0" lvl="0" indent="0" algn="ctr">
              <a:lnSpc>
                <a:spcPts val="9600"/>
              </a:lnSpc>
              <a:spcBef>
                <a:spcPct val="0"/>
              </a:spcBef>
            </a:pPr>
            <a:r>
              <a:rPr lang="en-US" sz="8000">
                <a:solidFill>
                  <a:srgbClr val="FFFFFF"/>
                </a:solidFill>
                <a:latin typeface="Open Sans Extra Bold"/>
              </a:rPr>
              <a:t>(VAR)</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47242" y="242294"/>
            <a:ext cx="17793515" cy="9802411"/>
            <a:chOff x="0" y="0"/>
            <a:chExt cx="4982580" cy="2744893"/>
          </a:xfrm>
        </p:grpSpPr>
        <p:sp>
          <p:nvSpPr>
            <p:cNvPr id="3" name="Freeform 3"/>
            <p:cNvSpPr/>
            <p:nvPr/>
          </p:nvSpPr>
          <p:spPr>
            <a:xfrm>
              <a:off x="0" y="0"/>
              <a:ext cx="4982580" cy="2744893"/>
            </a:xfrm>
            <a:custGeom>
              <a:avLst/>
              <a:gdLst/>
              <a:ahLst/>
              <a:cxnLst/>
              <a:rect l="l" t="t" r="r" b="b"/>
              <a:pathLst>
                <a:path w="4982580" h="2744893">
                  <a:moveTo>
                    <a:pt x="0" y="0"/>
                  </a:moveTo>
                  <a:lnTo>
                    <a:pt x="4982580" y="0"/>
                  </a:lnTo>
                  <a:lnTo>
                    <a:pt x="4982580" y="2744893"/>
                  </a:lnTo>
                  <a:lnTo>
                    <a:pt x="0" y="2744893"/>
                  </a:lnTo>
                  <a:close/>
                </a:path>
              </a:pathLst>
            </a:custGeom>
            <a:solidFill>
              <a:srgbClr val="000000">
                <a:alpha val="0"/>
              </a:srgbClr>
            </a:solidFill>
            <a:ln w="228600" cap="sq">
              <a:solidFill>
                <a:srgbClr val="145DA0"/>
              </a:solidFill>
              <a:prstDash val="solid"/>
              <a:miter/>
            </a:ln>
          </p:spPr>
          <p:txBody>
            <a:bodyPr/>
            <a:lstStyle/>
            <a:p>
              <a:endParaRPr lang="en-IN"/>
            </a:p>
          </p:txBody>
        </p:sp>
        <p:sp>
          <p:nvSpPr>
            <p:cNvPr id="4" name="TextBox 4"/>
            <p:cNvSpPr txBox="1"/>
            <p:nvPr/>
          </p:nvSpPr>
          <p:spPr>
            <a:xfrm>
              <a:off x="0" y="-104775"/>
              <a:ext cx="4982580" cy="2849668"/>
            </a:xfrm>
            <a:prstGeom prst="rect">
              <a:avLst/>
            </a:prstGeom>
          </p:spPr>
          <p:txBody>
            <a:bodyPr lIns="50800" tIns="50800" rIns="50800" bIns="50800" rtlCol="0" anchor="ctr"/>
            <a:lstStyle/>
            <a:p>
              <a:pPr marL="0" lvl="0" indent="0" algn="ctr">
                <a:lnSpc>
                  <a:spcPts val="4759"/>
                </a:lnSpc>
                <a:spcBef>
                  <a:spcPct val="0"/>
                </a:spcBef>
              </a:pPr>
              <a:endParaRPr/>
            </a:p>
          </p:txBody>
        </p:sp>
      </p:grpSp>
      <p:sp>
        <p:nvSpPr>
          <p:cNvPr id="5" name="Freeform 5"/>
          <p:cNvSpPr/>
          <p:nvPr/>
        </p:nvSpPr>
        <p:spPr>
          <a:xfrm>
            <a:off x="5140028" y="2467911"/>
            <a:ext cx="8728372" cy="743502"/>
          </a:xfrm>
          <a:custGeom>
            <a:avLst/>
            <a:gdLst/>
            <a:ahLst/>
            <a:cxnLst/>
            <a:rect l="l" t="t" r="r" b="b"/>
            <a:pathLst>
              <a:path w="13830121" h="2440227">
                <a:moveTo>
                  <a:pt x="0" y="0"/>
                </a:moveTo>
                <a:lnTo>
                  <a:pt x="13830121" y="0"/>
                </a:lnTo>
                <a:lnTo>
                  <a:pt x="13830121" y="2440227"/>
                </a:lnTo>
                <a:lnTo>
                  <a:pt x="0" y="2440227"/>
                </a:lnTo>
                <a:lnTo>
                  <a:pt x="0" y="0"/>
                </a:lnTo>
                <a:close/>
              </a:path>
            </a:pathLst>
          </a:custGeom>
          <a:blipFill>
            <a:blip r:embed="rId2"/>
            <a:stretch>
              <a:fillRect l="-39358" t="-286011" r="-42778" b="-3030"/>
            </a:stretch>
          </a:blipFill>
        </p:spPr>
        <p:txBody>
          <a:bodyPr/>
          <a:lstStyle/>
          <a:p>
            <a:endParaRPr lang="en-US" dirty="0"/>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D0049E81-66BD-4B30-CA52-382E785C52C5}"/>
                  </a:ext>
                </a:extLst>
              </p:cNvPr>
              <p:cNvSpPr txBox="1"/>
              <p:nvPr/>
            </p:nvSpPr>
            <p:spPr>
              <a:xfrm>
                <a:off x="685800" y="878644"/>
                <a:ext cx="16916400" cy="1301447"/>
              </a:xfrm>
              <a:prstGeom prst="rect">
                <a:avLst/>
              </a:prstGeom>
              <a:noFill/>
            </p:spPr>
            <p:txBody>
              <a:bodyPr wrap="square">
                <a:spAutoFit/>
              </a:bodyPr>
              <a:lstStyle/>
              <a:p>
                <a:pPr>
                  <a:lnSpc>
                    <a:spcPct val="107000"/>
                  </a:lnSpc>
                  <a:spcAft>
                    <a:spcPts val="800"/>
                  </a:spcAft>
                </a:pPr>
                <a:r>
                  <a:rPr lang="en-US" sz="2400" kern="100" dirty="0">
                    <a:effectLst/>
                    <a:latin typeface="Poppins" panose="00000500000000000000" pitchFamily="2" charset="0"/>
                    <a:ea typeface="Times New Roman" panose="02020603050405020304" pitchFamily="18" charset="0"/>
                    <a:cs typeface="Poppins" panose="00000500000000000000" pitchFamily="2" charset="0"/>
                  </a:rPr>
                  <a:t>The GLM-PCA-VAR models a combination of the VAR(1) model, where </a:t>
                </a:r>
                <a14:m>
                  <m:oMath xmlns:m="http://schemas.openxmlformats.org/officeDocument/2006/math">
                    <m:sSub>
                      <m:sSubPr>
                        <m:ctrlPr>
                          <a:rPr lang="en-US" sz="2400"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2400" i="1" kern="100">
                            <a:effectLst/>
                            <a:latin typeface="Cambria Math" panose="02040503050406030204" pitchFamily="18" charset="0"/>
                            <a:ea typeface="Times New Roman" panose="02020603050405020304" pitchFamily="18" charset="0"/>
                            <a:cs typeface="Times New Roman" panose="02020603050405020304" pitchFamily="18" charset="0"/>
                          </a:rPr>
                          <m:t>𝑋</m:t>
                        </m:r>
                      </m:e>
                      <m:sub>
                        <m:r>
                          <a:rPr lang="en-US" sz="2400" i="1" kern="100">
                            <a:effectLst/>
                            <a:latin typeface="Cambria Math" panose="02040503050406030204" pitchFamily="18" charset="0"/>
                            <a:ea typeface="Times New Roman" panose="02020603050405020304" pitchFamily="18" charset="0"/>
                            <a:cs typeface="Times New Roman" panose="02020603050405020304" pitchFamily="18" charset="0"/>
                          </a:rPr>
                          <m:t>𝑡</m:t>
                        </m:r>
                      </m:sub>
                    </m:sSub>
                  </m:oMath>
                </a14:m>
                <a:r>
                  <a:rPr lang="en-US" sz="2400" kern="100" dirty="0">
                    <a:effectLst/>
                    <a:latin typeface="Poppins" panose="00000500000000000000" pitchFamily="2" charset="0"/>
                    <a:ea typeface="Times New Roman" panose="02020603050405020304" pitchFamily="18" charset="0"/>
                    <a:cs typeface="Poppins" panose="00000500000000000000" pitchFamily="2" charset="0"/>
                  </a:rPr>
                  <a:t> represents the pollution variables at time t in the context of this paper, and the GLM-PCA model by using the white noise error process as covariates. Mathematically, let </a:t>
                </a:r>
                <a14:m>
                  <m:oMath xmlns:m="http://schemas.openxmlformats.org/officeDocument/2006/math">
                    <m:sSub>
                      <m:sSubPr>
                        <m:ctrlPr>
                          <a:rPr lang="en-US" sz="2400" i="1" kern="100">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2400" i="1" kern="100">
                            <a:effectLst/>
                            <a:latin typeface="Cambria Math" panose="02040503050406030204" pitchFamily="18" charset="0"/>
                            <a:ea typeface="Calibri" panose="020F0502020204030204" pitchFamily="34" charset="0"/>
                            <a:cs typeface="Times New Roman" panose="02020603050405020304" pitchFamily="18" charset="0"/>
                          </a:rPr>
                          <m:t>𝑍</m:t>
                        </m:r>
                      </m:e>
                      <m:sub>
                        <m:r>
                          <a:rPr lang="en-US" sz="2400" i="1" kern="100">
                            <a:effectLst/>
                            <a:latin typeface="Cambria Math" panose="02040503050406030204" pitchFamily="18" charset="0"/>
                            <a:ea typeface="Calibri" panose="020F0502020204030204" pitchFamily="34" charset="0"/>
                            <a:cs typeface="Times New Roman" panose="02020603050405020304" pitchFamily="18" charset="0"/>
                          </a:rPr>
                          <m:t>1</m:t>
                        </m:r>
                        <m:r>
                          <a:rPr lang="en-US" sz="2400" i="1" kern="100">
                            <a:effectLst/>
                            <a:latin typeface="Cambria Math" panose="02040503050406030204" pitchFamily="18" charset="0"/>
                            <a:ea typeface="Calibri" panose="020F0502020204030204" pitchFamily="34" charset="0"/>
                            <a:cs typeface="Times New Roman" panose="02020603050405020304" pitchFamily="18" charset="0"/>
                          </a:rPr>
                          <m:t>𝑡</m:t>
                        </m:r>
                      </m:sub>
                    </m:sSub>
                    <m:r>
                      <a:rPr lang="en-US" sz="2400" i="1" kern="100">
                        <a:effectLst/>
                        <a:latin typeface="Cambria Math" panose="02040503050406030204" pitchFamily="18" charset="0"/>
                        <a:ea typeface="Calibri" panose="020F0502020204030204" pitchFamily="34" charset="0"/>
                        <a:cs typeface="Times New Roman" panose="02020603050405020304" pitchFamily="18" charset="0"/>
                      </a:rPr>
                      <m:t>, … , </m:t>
                    </m:r>
                    <m:sSub>
                      <m:sSubPr>
                        <m:ctrlPr>
                          <a:rPr lang="en-US" sz="2400" i="1" kern="100">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2400" i="1" kern="100">
                            <a:effectLst/>
                            <a:latin typeface="Cambria Math" panose="02040503050406030204" pitchFamily="18" charset="0"/>
                            <a:ea typeface="Calibri" panose="020F0502020204030204" pitchFamily="34" charset="0"/>
                            <a:cs typeface="Times New Roman" panose="02020603050405020304" pitchFamily="18" charset="0"/>
                          </a:rPr>
                          <m:t>𝑍</m:t>
                        </m:r>
                      </m:e>
                      <m:sub>
                        <m:r>
                          <a:rPr lang="en-US" sz="2400" i="1" kern="100">
                            <a:effectLst/>
                            <a:latin typeface="Cambria Math" panose="02040503050406030204" pitchFamily="18" charset="0"/>
                            <a:ea typeface="Calibri" panose="020F0502020204030204" pitchFamily="34" charset="0"/>
                            <a:cs typeface="Times New Roman" panose="02020603050405020304" pitchFamily="18" charset="0"/>
                          </a:rPr>
                          <m:t>𝑞𝑡</m:t>
                        </m:r>
                      </m:sub>
                    </m:sSub>
                  </m:oMath>
                </a14:m>
                <a:r>
                  <a:rPr lang="en-US" sz="2400" kern="100" dirty="0">
                    <a:effectLst/>
                    <a:latin typeface="Poppins" panose="00000500000000000000" pitchFamily="2" charset="0"/>
                    <a:ea typeface="Times New Roman" panose="02020603050405020304" pitchFamily="18" charset="0"/>
                    <a:cs typeface="Poppins" panose="00000500000000000000" pitchFamily="2" charset="0"/>
                  </a:rPr>
                  <a:t> at the time t be given by</a:t>
                </a:r>
                <a:endParaRPr lang="en-US" sz="2400" kern="100" dirty="0">
                  <a:effectLst/>
                  <a:latin typeface="Poppins" panose="00000500000000000000" pitchFamily="2" charset="0"/>
                  <a:ea typeface="Calibri" panose="020F0502020204030204" pitchFamily="34" charset="0"/>
                  <a:cs typeface="Poppins" panose="00000500000000000000" pitchFamily="2" charset="0"/>
                </a:endParaRPr>
              </a:p>
            </p:txBody>
          </p:sp>
        </mc:Choice>
        <mc:Fallback xmlns="">
          <p:sp>
            <p:nvSpPr>
              <p:cNvPr id="11" name="TextBox 10">
                <a:extLst>
                  <a:ext uri="{FF2B5EF4-FFF2-40B4-BE49-F238E27FC236}">
                    <a16:creationId xmlns:a16="http://schemas.microsoft.com/office/drawing/2014/main" id="{D0049E81-66BD-4B30-CA52-382E785C52C5}"/>
                  </a:ext>
                </a:extLst>
              </p:cNvPr>
              <p:cNvSpPr txBox="1">
                <a:spLocks noRot="1" noChangeAspect="1" noMove="1" noResize="1" noEditPoints="1" noAdjustHandles="1" noChangeArrowheads="1" noChangeShapeType="1" noTextEdit="1"/>
              </p:cNvSpPr>
              <p:nvPr/>
            </p:nvSpPr>
            <p:spPr>
              <a:xfrm>
                <a:off x="685800" y="878644"/>
                <a:ext cx="16916400" cy="1301447"/>
              </a:xfrm>
              <a:prstGeom prst="rect">
                <a:avLst/>
              </a:prstGeom>
              <a:blipFill>
                <a:blip r:embed="rId3"/>
                <a:stretch>
                  <a:fillRect l="-577" t="-2804" b="-7944"/>
                </a:stretch>
              </a:blipFill>
            </p:spPr>
            <p:txBody>
              <a:bodyPr/>
              <a:lstStyle/>
              <a:p>
                <a:r>
                  <a:rPr lang="en-US">
                    <a:noFill/>
                  </a:rPr>
                  <a:t> </a:t>
                </a:r>
              </a:p>
            </p:txBody>
          </p:sp>
        </mc:Fallback>
      </mc:AlternateContent>
      <p:grpSp>
        <p:nvGrpSpPr>
          <p:cNvPr id="21" name="Group 20">
            <a:extLst>
              <a:ext uri="{FF2B5EF4-FFF2-40B4-BE49-F238E27FC236}">
                <a16:creationId xmlns:a16="http://schemas.microsoft.com/office/drawing/2014/main" id="{7BBE201A-0203-C56D-DCF6-F13277CDC2FF}"/>
              </a:ext>
            </a:extLst>
          </p:cNvPr>
          <p:cNvGrpSpPr/>
          <p:nvPr/>
        </p:nvGrpSpPr>
        <p:grpSpPr>
          <a:xfrm>
            <a:off x="1202859" y="6935005"/>
            <a:ext cx="15865941" cy="1114756"/>
            <a:chOff x="813867" y="6196373"/>
            <a:chExt cx="14098885" cy="990601"/>
          </a:xfrm>
        </p:grpSpPr>
        <p:sp>
          <p:nvSpPr>
            <p:cNvPr id="7" name="Freeform 7"/>
            <p:cNvSpPr/>
            <p:nvPr/>
          </p:nvSpPr>
          <p:spPr>
            <a:xfrm>
              <a:off x="813867" y="6196374"/>
              <a:ext cx="11201400" cy="990600"/>
            </a:xfrm>
            <a:custGeom>
              <a:avLst/>
              <a:gdLst/>
              <a:ahLst/>
              <a:cxnLst/>
              <a:rect l="l" t="t" r="r" b="b"/>
              <a:pathLst>
                <a:path w="13830121" h="3170795">
                  <a:moveTo>
                    <a:pt x="0" y="0"/>
                  </a:moveTo>
                  <a:lnTo>
                    <a:pt x="13830121" y="0"/>
                  </a:lnTo>
                  <a:lnTo>
                    <a:pt x="13830121" y="3170794"/>
                  </a:lnTo>
                  <a:lnTo>
                    <a:pt x="0" y="3170794"/>
                  </a:lnTo>
                  <a:lnTo>
                    <a:pt x="0" y="0"/>
                  </a:lnTo>
                  <a:close/>
                </a:path>
              </a:pathLst>
            </a:custGeom>
            <a:blipFill>
              <a:blip r:embed="rId4"/>
              <a:stretch>
                <a:fillRect l="-8637" t="-128268" r="-14831" b="-365787"/>
              </a:stretch>
            </a:blipFill>
          </p:spPr>
          <p:txBody>
            <a:bodyPr/>
            <a:lstStyle/>
            <a:p>
              <a:endParaRPr lang="en-IN"/>
            </a:p>
          </p:txBody>
        </p:sp>
        <p:sp>
          <p:nvSpPr>
            <p:cNvPr id="13" name="Freeform 7">
              <a:extLst>
                <a:ext uri="{FF2B5EF4-FFF2-40B4-BE49-F238E27FC236}">
                  <a16:creationId xmlns:a16="http://schemas.microsoft.com/office/drawing/2014/main" id="{30FAAEFF-D8D8-1C1A-BA22-73E463C18C36}"/>
                </a:ext>
              </a:extLst>
            </p:cNvPr>
            <p:cNvSpPr/>
            <p:nvPr/>
          </p:nvSpPr>
          <p:spPr>
            <a:xfrm>
              <a:off x="11940952" y="6196373"/>
              <a:ext cx="2971800" cy="990601"/>
            </a:xfrm>
            <a:custGeom>
              <a:avLst/>
              <a:gdLst/>
              <a:ahLst/>
              <a:cxnLst/>
              <a:rect l="l" t="t" r="r" b="b"/>
              <a:pathLst>
                <a:path w="13830121" h="3170795">
                  <a:moveTo>
                    <a:pt x="0" y="0"/>
                  </a:moveTo>
                  <a:lnTo>
                    <a:pt x="13830121" y="0"/>
                  </a:lnTo>
                  <a:lnTo>
                    <a:pt x="13830121" y="3170794"/>
                  </a:lnTo>
                  <a:lnTo>
                    <a:pt x="0" y="3170794"/>
                  </a:lnTo>
                  <a:lnTo>
                    <a:pt x="0" y="0"/>
                  </a:lnTo>
                  <a:close/>
                </a:path>
              </a:pathLst>
            </a:custGeom>
            <a:blipFill>
              <a:blip r:embed="rId4"/>
              <a:stretch>
                <a:fillRect l="-119929" t="-219680" r="-245450" b="-274375"/>
              </a:stretch>
            </a:blipFill>
          </p:spPr>
          <p:txBody>
            <a:bodyPr/>
            <a:lstStyle/>
            <a:p>
              <a:endParaRPr lang="en-US" dirty="0"/>
            </a:p>
          </p:txBody>
        </p:sp>
      </p:gr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A7D28F6C-4957-E2F4-8E2F-0A83BD5FCBAF}"/>
                  </a:ext>
                </a:extLst>
              </p:cNvPr>
              <p:cNvSpPr txBox="1"/>
              <p:nvPr/>
            </p:nvSpPr>
            <p:spPr>
              <a:xfrm>
                <a:off x="685800" y="5692843"/>
                <a:ext cx="16660263" cy="867995"/>
              </a:xfrm>
              <a:prstGeom prst="rect">
                <a:avLst/>
              </a:prstGeom>
              <a:noFill/>
            </p:spPr>
            <p:txBody>
              <a:bodyPr wrap="square">
                <a:spAutoFit/>
              </a:bodyPr>
              <a:lstStyle/>
              <a:p>
                <a:pPr>
                  <a:lnSpc>
                    <a:spcPct val="107000"/>
                  </a:lnSpc>
                  <a:spcAft>
                    <a:spcPts val="800"/>
                  </a:spcAft>
                </a:pPr>
                <a:r>
                  <a:rPr lang="en-US" sz="2400" kern="100" dirty="0">
                    <a:effectLst/>
                    <a:latin typeface="Poppins" panose="00000500000000000000" pitchFamily="2" charset="0"/>
                    <a:ea typeface="Times New Roman" panose="02020603050405020304" pitchFamily="18" charset="0"/>
                    <a:cs typeface="Poppins" panose="00000500000000000000" pitchFamily="2" charset="0"/>
                  </a:rPr>
                  <a:t>Under the assumption that the distribution of the innovation vector is multivariate normal, the conditional lo likelihood of the GLM-PCA-VAR model, given a sample </a:t>
                </a:r>
                <a14:m>
                  <m:oMath xmlns:m="http://schemas.openxmlformats.org/officeDocument/2006/math">
                    <m:d>
                      <m:dPr>
                        <m:ctrlPr>
                          <a:rPr lang="en-US" sz="2400" i="1" kern="100">
                            <a:effectLst/>
                            <a:latin typeface="Cambria Math" panose="02040503050406030204" pitchFamily="18" charset="0"/>
                            <a:ea typeface="Times New Roman" panose="02020603050405020304" pitchFamily="18" charset="0"/>
                            <a:cs typeface="Times New Roman" panose="02020603050405020304" pitchFamily="18" charset="0"/>
                          </a:rPr>
                        </m:ctrlPr>
                      </m:dPr>
                      <m:e>
                        <m:sSub>
                          <m:sSubPr>
                            <m:ctrlPr>
                              <a:rPr lang="en-US" sz="2400"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2400" i="1" kern="100">
                                <a:effectLst/>
                                <a:latin typeface="Cambria Math" panose="02040503050406030204" pitchFamily="18" charset="0"/>
                                <a:ea typeface="Times New Roman" panose="02020603050405020304" pitchFamily="18" charset="0"/>
                                <a:cs typeface="Times New Roman" panose="02020603050405020304" pitchFamily="18" charset="0"/>
                              </a:rPr>
                              <m:t>𝑋</m:t>
                            </m:r>
                          </m:e>
                          <m:sub>
                            <m:r>
                              <a:rPr lang="en-US" sz="2400" i="1" kern="100">
                                <a:effectLst/>
                                <a:latin typeface="Cambria Math" panose="02040503050406030204" pitchFamily="18" charset="0"/>
                                <a:ea typeface="Times New Roman" panose="02020603050405020304" pitchFamily="18" charset="0"/>
                                <a:cs typeface="Times New Roman" panose="02020603050405020304" pitchFamily="18" charset="0"/>
                              </a:rPr>
                              <m:t>1</m:t>
                            </m:r>
                          </m:sub>
                        </m:sSub>
                        <m:r>
                          <a:rPr lang="en-US" sz="2400" i="1" kern="10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sz="2400"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2400" i="1" kern="100">
                                <a:effectLst/>
                                <a:latin typeface="Cambria Math" panose="02040503050406030204" pitchFamily="18" charset="0"/>
                                <a:ea typeface="Times New Roman" panose="02020603050405020304" pitchFamily="18" charset="0"/>
                                <a:cs typeface="Times New Roman" panose="02020603050405020304" pitchFamily="18" charset="0"/>
                              </a:rPr>
                              <m:t>𝑌</m:t>
                            </m:r>
                          </m:e>
                          <m:sub>
                            <m:r>
                              <a:rPr lang="en-US" sz="2400" i="1" kern="100">
                                <a:effectLst/>
                                <a:latin typeface="Cambria Math" panose="02040503050406030204" pitchFamily="18" charset="0"/>
                                <a:ea typeface="Times New Roman" panose="02020603050405020304" pitchFamily="18" charset="0"/>
                                <a:cs typeface="Times New Roman" panose="02020603050405020304" pitchFamily="18" charset="0"/>
                              </a:rPr>
                              <m:t>1</m:t>
                            </m:r>
                          </m:sub>
                        </m:sSub>
                      </m:e>
                    </m:d>
                    <m:r>
                      <a:rPr lang="en-US" sz="2400" i="1" kern="100">
                        <a:effectLst/>
                        <a:latin typeface="Cambria Math" panose="02040503050406030204" pitchFamily="18" charset="0"/>
                        <a:ea typeface="Times New Roman" panose="02020603050405020304" pitchFamily="18" charset="0"/>
                        <a:cs typeface="Times New Roman" panose="02020603050405020304" pitchFamily="18" charset="0"/>
                      </a:rPr>
                      <m:t>,  … , (</m:t>
                    </m:r>
                    <m:sSub>
                      <m:sSubPr>
                        <m:ctrlPr>
                          <a:rPr lang="en-US" sz="2400"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2400" i="1" kern="100">
                            <a:effectLst/>
                            <a:latin typeface="Cambria Math" panose="02040503050406030204" pitchFamily="18" charset="0"/>
                            <a:ea typeface="Times New Roman" panose="02020603050405020304" pitchFamily="18" charset="0"/>
                            <a:cs typeface="Times New Roman" panose="02020603050405020304" pitchFamily="18" charset="0"/>
                          </a:rPr>
                          <m:t>𝑋</m:t>
                        </m:r>
                      </m:e>
                      <m:sub>
                        <m:r>
                          <a:rPr lang="en-US" sz="2400" i="1" kern="100">
                            <a:effectLst/>
                            <a:latin typeface="Cambria Math" panose="02040503050406030204" pitchFamily="18" charset="0"/>
                            <a:ea typeface="Times New Roman" panose="02020603050405020304" pitchFamily="18" charset="0"/>
                            <a:cs typeface="Times New Roman" panose="02020603050405020304" pitchFamily="18" charset="0"/>
                          </a:rPr>
                          <m:t>𝑛</m:t>
                        </m:r>
                      </m:sub>
                    </m:sSub>
                    <m:r>
                      <a:rPr lang="en-US" sz="2400" i="1" kern="10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sz="2400"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2400" i="1" kern="100">
                            <a:effectLst/>
                            <a:latin typeface="Cambria Math" panose="02040503050406030204" pitchFamily="18" charset="0"/>
                            <a:ea typeface="Times New Roman" panose="02020603050405020304" pitchFamily="18" charset="0"/>
                            <a:cs typeface="Times New Roman" panose="02020603050405020304" pitchFamily="18" charset="0"/>
                          </a:rPr>
                          <m:t>𝑌</m:t>
                        </m:r>
                      </m:e>
                      <m:sub>
                        <m:r>
                          <a:rPr lang="en-US" sz="2400" i="1" kern="100">
                            <a:effectLst/>
                            <a:latin typeface="Cambria Math" panose="02040503050406030204" pitchFamily="18" charset="0"/>
                            <a:ea typeface="Times New Roman" panose="02020603050405020304" pitchFamily="18" charset="0"/>
                            <a:cs typeface="Times New Roman" panose="02020603050405020304" pitchFamily="18" charset="0"/>
                          </a:rPr>
                          <m:t>𝑛</m:t>
                        </m:r>
                      </m:sub>
                    </m:sSub>
                    <m:r>
                      <a:rPr lang="en-US" sz="2400" i="1" kern="100">
                        <a:effectLst/>
                        <a:latin typeface="Cambria Math" panose="02040503050406030204" pitchFamily="18" charset="0"/>
                        <a:ea typeface="Times New Roman" panose="02020603050405020304" pitchFamily="18" charset="0"/>
                        <a:cs typeface="Times New Roman" panose="02020603050405020304" pitchFamily="18" charset="0"/>
                      </a:rPr>
                      <m:t>)</m:t>
                    </m:r>
                  </m:oMath>
                </a14:m>
                <a:r>
                  <a:rPr lang="en-US" sz="2400" kern="100" dirty="0">
                    <a:effectLst/>
                    <a:latin typeface="Poppins" panose="00000500000000000000" pitchFamily="2" charset="0"/>
                    <a:ea typeface="Times New Roman" panose="02020603050405020304" pitchFamily="18" charset="0"/>
                    <a:cs typeface="Poppins" panose="00000500000000000000" pitchFamily="2" charset="0"/>
                  </a:rPr>
                  <a:t>, is derived as</a:t>
                </a:r>
                <a:endParaRPr lang="en-US" sz="2400" kern="100" dirty="0">
                  <a:effectLst/>
                  <a:latin typeface="Poppins" panose="00000500000000000000" pitchFamily="2" charset="0"/>
                  <a:ea typeface="Calibri" panose="020F0502020204030204" pitchFamily="34" charset="0"/>
                  <a:cs typeface="Poppins" panose="00000500000000000000" pitchFamily="2" charset="0"/>
                </a:endParaRPr>
              </a:p>
            </p:txBody>
          </p:sp>
        </mc:Choice>
        <mc:Fallback xmlns="">
          <p:sp>
            <p:nvSpPr>
              <p:cNvPr id="16" name="TextBox 15">
                <a:extLst>
                  <a:ext uri="{FF2B5EF4-FFF2-40B4-BE49-F238E27FC236}">
                    <a16:creationId xmlns:a16="http://schemas.microsoft.com/office/drawing/2014/main" id="{A7D28F6C-4957-E2F4-8E2F-0A83BD5FCBAF}"/>
                  </a:ext>
                </a:extLst>
              </p:cNvPr>
              <p:cNvSpPr txBox="1">
                <a:spLocks noRot="1" noChangeAspect="1" noMove="1" noResize="1" noEditPoints="1" noAdjustHandles="1" noChangeArrowheads="1" noChangeShapeType="1" noTextEdit="1"/>
              </p:cNvSpPr>
              <p:nvPr/>
            </p:nvSpPr>
            <p:spPr>
              <a:xfrm>
                <a:off x="685800" y="5692843"/>
                <a:ext cx="16660263" cy="867995"/>
              </a:xfrm>
              <a:prstGeom prst="rect">
                <a:avLst/>
              </a:prstGeom>
              <a:blipFill>
                <a:blip r:embed="rId5"/>
                <a:stretch>
                  <a:fillRect l="-586" t="-4225" r="-366" b="-15493"/>
                </a:stretch>
              </a:blipFill>
            </p:spPr>
            <p:txBody>
              <a:bodyPr/>
              <a:lstStyle/>
              <a:p>
                <a:r>
                  <a:rPr lang="en-US">
                    <a:noFill/>
                  </a:rPr>
                  <a:t> </a:t>
                </a:r>
              </a:p>
            </p:txBody>
          </p:sp>
        </mc:Fallback>
      </mc:AlternateContent>
      <p:sp>
        <p:nvSpPr>
          <p:cNvPr id="18" name="TextBox 17">
            <a:extLst>
              <a:ext uri="{FF2B5EF4-FFF2-40B4-BE49-F238E27FC236}">
                <a16:creationId xmlns:a16="http://schemas.microsoft.com/office/drawing/2014/main" id="{D523AABE-F702-EA3E-953B-1D5F00A4E09C}"/>
              </a:ext>
            </a:extLst>
          </p:cNvPr>
          <p:cNvSpPr txBox="1"/>
          <p:nvPr/>
        </p:nvSpPr>
        <p:spPr>
          <a:xfrm>
            <a:off x="782472" y="3588839"/>
            <a:ext cx="9144000" cy="474938"/>
          </a:xfrm>
          <a:prstGeom prst="rect">
            <a:avLst/>
          </a:prstGeom>
          <a:noFill/>
        </p:spPr>
        <p:txBody>
          <a:bodyPr wrap="square">
            <a:spAutoFit/>
          </a:bodyPr>
          <a:lstStyle/>
          <a:p>
            <a:pPr>
              <a:lnSpc>
                <a:spcPct val="107000"/>
              </a:lnSpc>
              <a:spcAft>
                <a:spcPts val="800"/>
              </a:spcAft>
            </a:pPr>
            <a:r>
              <a:rPr lang="en-US" sz="2400" kern="100" dirty="0">
                <a:effectLst/>
                <a:latin typeface="Poppins" panose="00000500000000000000" pitchFamily="2" charset="0"/>
                <a:ea typeface="Times New Roman" panose="02020603050405020304" pitchFamily="18" charset="0"/>
                <a:cs typeface="Poppins" panose="00000500000000000000" pitchFamily="2" charset="0"/>
              </a:rPr>
              <a:t>VAR(1) model is defined as:</a:t>
            </a:r>
            <a:endParaRPr lang="en-US" sz="2400" kern="100" dirty="0">
              <a:effectLst/>
              <a:latin typeface="Poppins" panose="00000500000000000000" pitchFamily="2" charset="0"/>
              <a:ea typeface="Calibri" panose="020F0502020204030204" pitchFamily="34" charset="0"/>
              <a:cs typeface="Poppins" panose="00000500000000000000" pitchFamily="2" charset="0"/>
            </a:endParaRP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27E6B731-8071-B459-D3F2-E46E3ECCD7AF}"/>
                  </a:ext>
                </a:extLst>
              </p:cNvPr>
              <p:cNvSpPr txBox="1"/>
              <p:nvPr/>
            </p:nvSpPr>
            <p:spPr>
              <a:xfrm>
                <a:off x="685800" y="8709278"/>
                <a:ext cx="9906000" cy="472822"/>
              </a:xfrm>
              <a:prstGeom prst="rect">
                <a:avLst/>
              </a:prstGeom>
              <a:noFill/>
            </p:spPr>
            <p:txBody>
              <a:bodyPr wrap="square">
                <a:spAutoFit/>
              </a:bodyPr>
              <a:lstStyle/>
              <a:p>
                <a:pPr>
                  <a:lnSpc>
                    <a:spcPct val="107000"/>
                  </a:lnSpc>
                  <a:spcAft>
                    <a:spcPts val="800"/>
                  </a:spcAft>
                </a:pPr>
                <a:r>
                  <a:rPr lang="en-US" sz="2400" kern="100" dirty="0">
                    <a:effectLst/>
                    <a:latin typeface="Poppins" panose="00000500000000000000" pitchFamily="2" charset="0"/>
                    <a:ea typeface="Times New Roman" panose="02020603050405020304" pitchFamily="18" charset="0"/>
                    <a:cs typeface="Poppins" panose="00000500000000000000" pitchFamily="2" charset="0"/>
                  </a:rPr>
                  <a:t>where </a:t>
                </a:r>
                <a14:m>
                  <m:oMath xmlns:m="http://schemas.openxmlformats.org/officeDocument/2006/math">
                    <m:sSub>
                      <m:sSubPr>
                        <m:ctrlPr>
                          <a:rPr lang="en-US" sz="2400"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2400" i="1" kern="100">
                            <a:effectLst/>
                            <a:latin typeface="Cambria Math" panose="02040503050406030204" pitchFamily="18" charset="0"/>
                            <a:ea typeface="Times New Roman" panose="02020603050405020304" pitchFamily="18" charset="0"/>
                            <a:cs typeface="Times New Roman" panose="02020603050405020304" pitchFamily="18" charset="0"/>
                          </a:rPr>
                          <m:t>𝜇</m:t>
                        </m:r>
                      </m:e>
                      <m:sub>
                        <m:r>
                          <a:rPr lang="en-US" sz="2400" i="1" kern="100">
                            <a:effectLst/>
                            <a:latin typeface="Cambria Math" panose="02040503050406030204" pitchFamily="18" charset="0"/>
                            <a:ea typeface="Times New Roman" panose="02020603050405020304" pitchFamily="18" charset="0"/>
                            <a:cs typeface="Times New Roman" panose="02020603050405020304" pitchFamily="18" charset="0"/>
                          </a:rPr>
                          <m:t>𝑡</m:t>
                        </m:r>
                      </m:sub>
                    </m:sSub>
                  </m:oMath>
                </a14:m>
                <a:r>
                  <a:rPr lang="en-US" sz="2400" kern="100" dirty="0">
                    <a:effectLst/>
                    <a:latin typeface="Poppins" panose="00000500000000000000" pitchFamily="2" charset="0"/>
                    <a:ea typeface="Times New Roman" panose="02020603050405020304" pitchFamily="18" charset="0"/>
                    <a:cs typeface="Poppins" panose="00000500000000000000" pitchFamily="2" charset="0"/>
                  </a:rPr>
                  <a:t>depends in the parameters by the link function.</a:t>
                </a:r>
                <a:endParaRPr lang="en-US" sz="2400" kern="100" dirty="0">
                  <a:effectLst/>
                  <a:latin typeface="Poppins" panose="00000500000000000000" pitchFamily="2" charset="0"/>
                  <a:ea typeface="Calibri" panose="020F0502020204030204" pitchFamily="34" charset="0"/>
                  <a:cs typeface="Poppins" panose="00000500000000000000" pitchFamily="2" charset="0"/>
                </a:endParaRPr>
              </a:p>
            </p:txBody>
          </p:sp>
        </mc:Choice>
        <mc:Fallback xmlns="">
          <p:sp>
            <p:nvSpPr>
              <p:cNvPr id="20" name="TextBox 19">
                <a:extLst>
                  <a:ext uri="{FF2B5EF4-FFF2-40B4-BE49-F238E27FC236}">
                    <a16:creationId xmlns:a16="http://schemas.microsoft.com/office/drawing/2014/main" id="{27E6B731-8071-B459-D3F2-E46E3ECCD7AF}"/>
                  </a:ext>
                </a:extLst>
              </p:cNvPr>
              <p:cNvSpPr txBox="1">
                <a:spLocks noRot="1" noChangeAspect="1" noMove="1" noResize="1" noEditPoints="1" noAdjustHandles="1" noChangeArrowheads="1" noChangeShapeType="1" noTextEdit="1"/>
              </p:cNvSpPr>
              <p:nvPr/>
            </p:nvSpPr>
            <p:spPr>
              <a:xfrm>
                <a:off x="685800" y="8709278"/>
                <a:ext cx="9906000" cy="472822"/>
              </a:xfrm>
              <a:prstGeom prst="rect">
                <a:avLst/>
              </a:prstGeom>
              <a:blipFill>
                <a:blip r:embed="rId6"/>
                <a:stretch>
                  <a:fillRect l="-985" t="-7792" b="-29870"/>
                </a:stretch>
              </a:blipFill>
            </p:spPr>
            <p:txBody>
              <a:bodyPr/>
              <a:lstStyle/>
              <a:p>
                <a:r>
                  <a:rPr lang="en-US">
                    <a:noFill/>
                  </a:rPr>
                  <a:t> </a:t>
                </a:r>
              </a:p>
            </p:txBody>
          </p:sp>
        </mc:Fallback>
      </mc:AlternateContent>
      <p:sp>
        <p:nvSpPr>
          <p:cNvPr id="6" name="Freeform 6"/>
          <p:cNvSpPr/>
          <p:nvPr/>
        </p:nvSpPr>
        <p:spPr>
          <a:xfrm>
            <a:off x="6124196" y="4203734"/>
            <a:ext cx="4381851" cy="867995"/>
          </a:xfrm>
          <a:custGeom>
            <a:avLst/>
            <a:gdLst/>
            <a:ahLst/>
            <a:cxnLst/>
            <a:rect l="l" t="t" r="r" b="b"/>
            <a:pathLst>
              <a:path w="8979080" h="1071562">
                <a:moveTo>
                  <a:pt x="0" y="0"/>
                </a:moveTo>
                <a:lnTo>
                  <a:pt x="8979080" y="0"/>
                </a:lnTo>
                <a:lnTo>
                  <a:pt x="8979080" y="1071562"/>
                </a:lnTo>
                <a:lnTo>
                  <a:pt x="0" y="1071562"/>
                </a:lnTo>
                <a:lnTo>
                  <a:pt x="0" y="0"/>
                </a:lnTo>
                <a:close/>
              </a:path>
            </a:pathLst>
          </a:custGeom>
          <a:blipFill>
            <a:blip r:embed="rId7"/>
            <a:stretch>
              <a:fillRect l="-138907" t="-128353" r="-157110" b="-40877"/>
            </a:stretch>
          </a:blipFill>
        </p:spPr>
        <p:txBody>
          <a:bodyPr/>
          <a:lstStyle/>
          <a:p>
            <a:endParaRPr lang="en-US"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15444" r="-15444"/>
            </a:stretch>
          </a:blipFill>
        </p:spPr>
        <p:txBody>
          <a:bodyPr/>
          <a:lstStyle/>
          <a:p>
            <a:endParaRPr lang="en-IN"/>
          </a:p>
        </p:txBody>
      </p:sp>
      <p:grpSp>
        <p:nvGrpSpPr>
          <p:cNvPr id="3" name="Group 3"/>
          <p:cNvGrpSpPr/>
          <p:nvPr/>
        </p:nvGrpSpPr>
        <p:grpSpPr>
          <a:xfrm rot="-1454027">
            <a:off x="16105108" y="-2070417"/>
            <a:ext cx="6117988" cy="2980629"/>
            <a:chOff x="0" y="0"/>
            <a:chExt cx="1611322" cy="785022"/>
          </a:xfrm>
        </p:grpSpPr>
        <p:sp>
          <p:nvSpPr>
            <p:cNvPr id="4" name="Freeform 4"/>
            <p:cNvSpPr/>
            <p:nvPr/>
          </p:nvSpPr>
          <p:spPr>
            <a:xfrm>
              <a:off x="0" y="0"/>
              <a:ext cx="1611322" cy="785022"/>
            </a:xfrm>
            <a:custGeom>
              <a:avLst/>
              <a:gdLst/>
              <a:ahLst/>
              <a:cxnLst/>
              <a:rect l="l" t="t" r="r" b="b"/>
              <a:pathLst>
                <a:path w="1611322" h="785022">
                  <a:moveTo>
                    <a:pt x="126544" y="0"/>
                  </a:moveTo>
                  <a:lnTo>
                    <a:pt x="1484779" y="0"/>
                  </a:lnTo>
                  <a:cubicBezTo>
                    <a:pt x="1554667" y="0"/>
                    <a:pt x="1611322" y="56655"/>
                    <a:pt x="1611322" y="126544"/>
                  </a:cubicBezTo>
                  <a:lnTo>
                    <a:pt x="1611322" y="658478"/>
                  </a:lnTo>
                  <a:cubicBezTo>
                    <a:pt x="1611322" y="728366"/>
                    <a:pt x="1554667" y="785022"/>
                    <a:pt x="1484779" y="785022"/>
                  </a:cubicBezTo>
                  <a:lnTo>
                    <a:pt x="126544" y="785022"/>
                  </a:lnTo>
                  <a:cubicBezTo>
                    <a:pt x="92982" y="785022"/>
                    <a:pt x="60795" y="771690"/>
                    <a:pt x="37064" y="747958"/>
                  </a:cubicBezTo>
                  <a:cubicBezTo>
                    <a:pt x="13332" y="724226"/>
                    <a:pt x="0" y="692040"/>
                    <a:pt x="0" y="658478"/>
                  </a:cubicBezTo>
                  <a:lnTo>
                    <a:pt x="0" y="126544"/>
                  </a:lnTo>
                  <a:cubicBezTo>
                    <a:pt x="0" y="56655"/>
                    <a:pt x="56655" y="0"/>
                    <a:pt x="126544" y="0"/>
                  </a:cubicBezTo>
                  <a:close/>
                </a:path>
              </a:pathLst>
            </a:custGeom>
            <a:solidFill>
              <a:srgbClr val="484548"/>
            </a:solidFill>
            <a:ln cap="rnd">
              <a:noFill/>
              <a:prstDash val="solid"/>
              <a:round/>
            </a:ln>
          </p:spPr>
          <p:txBody>
            <a:bodyPr/>
            <a:lstStyle/>
            <a:p>
              <a:endParaRPr lang="en-IN"/>
            </a:p>
          </p:txBody>
        </p:sp>
        <p:sp>
          <p:nvSpPr>
            <p:cNvPr id="5" name="TextBox 5"/>
            <p:cNvSpPr txBox="1"/>
            <p:nvPr/>
          </p:nvSpPr>
          <p:spPr>
            <a:xfrm>
              <a:off x="0" y="-57150"/>
              <a:ext cx="1611322" cy="842172"/>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rot="-371814">
            <a:off x="-2875975" y="8673510"/>
            <a:ext cx="6117988" cy="3226981"/>
            <a:chOff x="0" y="0"/>
            <a:chExt cx="1611322" cy="849904"/>
          </a:xfrm>
        </p:grpSpPr>
        <p:sp>
          <p:nvSpPr>
            <p:cNvPr id="7" name="Freeform 7"/>
            <p:cNvSpPr/>
            <p:nvPr/>
          </p:nvSpPr>
          <p:spPr>
            <a:xfrm>
              <a:off x="0" y="0"/>
              <a:ext cx="1611322" cy="849904"/>
            </a:xfrm>
            <a:custGeom>
              <a:avLst/>
              <a:gdLst/>
              <a:ahLst/>
              <a:cxnLst/>
              <a:rect l="l" t="t" r="r" b="b"/>
              <a:pathLst>
                <a:path w="1611322" h="849904">
                  <a:moveTo>
                    <a:pt x="126544" y="0"/>
                  </a:moveTo>
                  <a:lnTo>
                    <a:pt x="1484779" y="0"/>
                  </a:lnTo>
                  <a:cubicBezTo>
                    <a:pt x="1554667" y="0"/>
                    <a:pt x="1611322" y="56655"/>
                    <a:pt x="1611322" y="126544"/>
                  </a:cubicBezTo>
                  <a:lnTo>
                    <a:pt x="1611322" y="723361"/>
                  </a:lnTo>
                  <a:cubicBezTo>
                    <a:pt x="1611322" y="793249"/>
                    <a:pt x="1554667" y="849904"/>
                    <a:pt x="1484779" y="849904"/>
                  </a:cubicBezTo>
                  <a:lnTo>
                    <a:pt x="126544" y="849904"/>
                  </a:lnTo>
                  <a:cubicBezTo>
                    <a:pt x="92982" y="849904"/>
                    <a:pt x="60795" y="836572"/>
                    <a:pt x="37064" y="812841"/>
                  </a:cubicBezTo>
                  <a:cubicBezTo>
                    <a:pt x="13332" y="789109"/>
                    <a:pt x="0" y="756922"/>
                    <a:pt x="0" y="723361"/>
                  </a:cubicBezTo>
                  <a:lnTo>
                    <a:pt x="0" y="126544"/>
                  </a:lnTo>
                  <a:cubicBezTo>
                    <a:pt x="0" y="56655"/>
                    <a:pt x="56655" y="0"/>
                    <a:pt x="126544" y="0"/>
                  </a:cubicBezTo>
                  <a:close/>
                </a:path>
              </a:pathLst>
            </a:custGeom>
            <a:solidFill>
              <a:srgbClr val="484548"/>
            </a:solidFill>
            <a:ln cap="rnd">
              <a:noFill/>
              <a:prstDash val="solid"/>
              <a:round/>
            </a:ln>
          </p:spPr>
          <p:txBody>
            <a:bodyPr/>
            <a:lstStyle/>
            <a:p>
              <a:endParaRPr lang="en-IN"/>
            </a:p>
          </p:txBody>
        </p:sp>
        <p:sp>
          <p:nvSpPr>
            <p:cNvPr id="8" name="TextBox 8"/>
            <p:cNvSpPr txBox="1"/>
            <p:nvPr/>
          </p:nvSpPr>
          <p:spPr>
            <a:xfrm>
              <a:off x="0" y="-57150"/>
              <a:ext cx="1611322" cy="907054"/>
            </a:xfrm>
            <a:prstGeom prst="rect">
              <a:avLst/>
            </a:prstGeom>
          </p:spPr>
          <p:txBody>
            <a:bodyPr lIns="50800" tIns="50800" rIns="50800" bIns="50800" rtlCol="0" anchor="ctr"/>
            <a:lstStyle/>
            <a:p>
              <a:pPr algn="ctr">
                <a:lnSpc>
                  <a:spcPts val="2659"/>
                </a:lnSpc>
                <a:spcBef>
                  <a:spcPct val="0"/>
                </a:spcBef>
              </a:pPr>
              <a:endParaRPr/>
            </a:p>
          </p:txBody>
        </p:sp>
      </p:grpSp>
      <p:sp>
        <p:nvSpPr>
          <p:cNvPr id="9" name="Freeform 9"/>
          <p:cNvSpPr/>
          <p:nvPr/>
        </p:nvSpPr>
        <p:spPr>
          <a:xfrm rot="-163039">
            <a:off x="505871" y="8833116"/>
            <a:ext cx="2105666" cy="1152374"/>
          </a:xfrm>
          <a:custGeom>
            <a:avLst/>
            <a:gdLst/>
            <a:ahLst/>
            <a:cxnLst/>
            <a:rect l="l" t="t" r="r" b="b"/>
            <a:pathLst>
              <a:path w="2105666" h="1152374">
                <a:moveTo>
                  <a:pt x="0" y="0"/>
                </a:moveTo>
                <a:lnTo>
                  <a:pt x="2105667" y="0"/>
                </a:lnTo>
                <a:lnTo>
                  <a:pt x="2105667" y="1152374"/>
                </a:lnTo>
                <a:lnTo>
                  <a:pt x="0" y="115237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grpSp>
        <p:nvGrpSpPr>
          <p:cNvPr id="10" name="Group 10"/>
          <p:cNvGrpSpPr/>
          <p:nvPr/>
        </p:nvGrpSpPr>
        <p:grpSpPr>
          <a:xfrm>
            <a:off x="14953974" y="-1399262"/>
            <a:ext cx="2882434" cy="2882434"/>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D9D9D9"/>
              </a:solidFill>
              <a:prstDash val="solid"/>
              <a:miter/>
            </a:ln>
          </p:spPr>
          <p:txBody>
            <a:bodyPr/>
            <a:lstStyle/>
            <a:p>
              <a:endParaRPr lang="en-IN"/>
            </a:p>
          </p:txBody>
        </p:sp>
        <p:sp>
          <p:nvSpPr>
            <p:cNvPr id="12" name="TextBox 12"/>
            <p:cNvSpPr txBox="1"/>
            <p:nvPr/>
          </p:nvSpPr>
          <p:spPr>
            <a:xfrm>
              <a:off x="76200" y="19050"/>
              <a:ext cx="660400" cy="717550"/>
            </a:xfrm>
            <a:prstGeom prst="rect">
              <a:avLst/>
            </a:prstGeom>
          </p:spPr>
          <p:txBody>
            <a:bodyPr lIns="50800" tIns="50800" rIns="50800" bIns="50800" rtlCol="0" anchor="ctr"/>
            <a:lstStyle/>
            <a:p>
              <a:pPr algn="ctr">
                <a:lnSpc>
                  <a:spcPts val="2399"/>
                </a:lnSpc>
              </a:pPr>
              <a:endParaRPr/>
            </a:p>
          </p:txBody>
        </p:sp>
      </p:grpSp>
      <p:grpSp>
        <p:nvGrpSpPr>
          <p:cNvPr id="13" name="Group 13"/>
          <p:cNvGrpSpPr/>
          <p:nvPr/>
        </p:nvGrpSpPr>
        <p:grpSpPr>
          <a:xfrm>
            <a:off x="479739" y="2796712"/>
            <a:ext cx="7762762" cy="5347613"/>
            <a:chOff x="0" y="0"/>
            <a:chExt cx="6128011" cy="4221465"/>
          </a:xfrm>
        </p:grpSpPr>
        <p:sp>
          <p:nvSpPr>
            <p:cNvPr id="14" name="Freeform 14"/>
            <p:cNvSpPr/>
            <p:nvPr/>
          </p:nvSpPr>
          <p:spPr>
            <a:xfrm>
              <a:off x="0" y="0"/>
              <a:ext cx="6128011" cy="4221465"/>
            </a:xfrm>
            <a:custGeom>
              <a:avLst/>
              <a:gdLst/>
              <a:ahLst/>
              <a:cxnLst/>
              <a:rect l="l" t="t" r="r" b="b"/>
              <a:pathLst>
                <a:path w="6128011" h="4221465">
                  <a:moveTo>
                    <a:pt x="0" y="3588245"/>
                  </a:moveTo>
                  <a:lnTo>
                    <a:pt x="0" y="633220"/>
                  </a:lnTo>
                  <a:cubicBezTo>
                    <a:pt x="0" y="282838"/>
                    <a:pt x="164231" y="0"/>
                    <a:pt x="367681" y="0"/>
                  </a:cubicBezTo>
                  <a:lnTo>
                    <a:pt x="5760331" y="0"/>
                  </a:lnTo>
                  <a:cubicBezTo>
                    <a:pt x="5963781" y="0"/>
                    <a:pt x="6128011" y="282838"/>
                    <a:pt x="6128011" y="633220"/>
                  </a:cubicBezTo>
                  <a:lnTo>
                    <a:pt x="6128011" y="3588245"/>
                  </a:lnTo>
                  <a:cubicBezTo>
                    <a:pt x="6128011" y="3938627"/>
                    <a:pt x="5963781" y="4221465"/>
                    <a:pt x="5760331" y="4221465"/>
                  </a:cubicBezTo>
                  <a:lnTo>
                    <a:pt x="367681" y="4221465"/>
                  </a:lnTo>
                  <a:cubicBezTo>
                    <a:pt x="164231" y="4221465"/>
                    <a:pt x="0" y="3938627"/>
                    <a:pt x="0" y="3588245"/>
                  </a:cubicBezTo>
                  <a:close/>
                </a:path>
              </a:pathLst>
            </a:custGeom>
            <a:solidFill>
              <a:srgbClr val="484548"/>
            </a:solidFill>
            <a:ln w="12700">
              <a:solidFill>
                <a:srgbClr val="000000"/>
              </a:solidFill>
            </a:ln>
          </p:spPr>
          <p:txBody>
            <a:bodyPr/>
            <a:lstStyle/>
            <a:p>
              <a:endParaRPr lang="en-IN"/>
            </a:p>
          </p:txBody>
        </p:sp>
      </p:grpSp>
      <p:grpSp>
        <p:nvGrpSpPr>
          <p:cNvPr id="15" name="Group 15"/>
          <p:cNvGrpSpPr/>
          <p:nvPr/>
        </p:nvGrpSpPr>
        <p:grpSpPr>
          <a:xfrm>
            <a:off x="814744" y="3039571"/>
            <a:ext cx="7708966" cy="5744279"/>
            <a:chOff x="0" y="0"/>
            <a:chExt cx="6913752" cy="5151732"/>
          </a:xfrm>
        </p:grpSpPr>
        <p:sp>
          <p:nvSpPr>
            <p:cNvPr id="16" name="Freeform 16"/>
            <p:cNvSpPr/>
            <p:nvPr/>
          </p:nvSpPr>
          <p:spPr>
            <a:xfrm>
              <a:off x="0" y="0"/>
              <a:ext cx="6913752" cy="5151732"/>
            </a:xfrm>
            <a:custGeom>
              <a:avLst/>
              <a:gdLst/>
              <a:ahLst/>
              <a:cxnLst/>
              <a:rect l="l" t="t" r="r" b="b"/>
              <a:pathLst>
                <a:path w="6913752" h="5151732">
                  <a:moveTo>
                    <a:pt x="0" y="4378972"/>
                  </a:moveTo>
                  <a:lnTo>
                    <a:pt x="0" y="772760"/>
                  </a:lnTo>
                  <a:cubicBezTo>
                    <a:pt x="0" y="345166"/>
                    <a:pt x="185289" y="0"/>
                    <a:pt x="414825" y="0"/>
                  </a:cubicBezTo>
                  <a:lnTo>
                    <a:pt x="6498927" y="0"/>
                  </a:lnTo>
                  <a:cubicBezTo>
                    <a:pt x="6728464" y="0"/>
                    <a:pt x="6913752" y="345166"/>
                    <a:pt x="6913752" y="772760"/>
                  </a:cubicBezTo>
                  <a:lnTo>
                    <a:pt x="6913752" y="4378972"/>
                  </a:lnTo>
                  <a:cubicBezTo>
                    <a:pt x="6913752" y="4806566"/>
                    <a:pt x="6728464" y="5151732"/>
                    <a:pt x="6498927" y="5151732"/>
                  </a:cubicBezTo>
                  <a:lnTo>
                    <a:pt x="414825" y="5151732"/>
                  </a:lnTo>
                  <a:cubicBezTo>
                    <a:pt x="185289" y="5151732"/>
                    <a:pt x="0" y="4806566"/>
                    <a:pt x="0" y="4378972"/>
                  </a:cubicBezTo>
                  <a:close/>
                </a:path>
              </a:pathLst>
            </a:custGeom>
            <a:blipFill>
              <a:blip r:embed="rId5"/>
              <a:stretch>
                <a:fillRect l="-9867" t="-57" b="-57"/>
              </a:stretch>
            </a:blipFill>
          </p:spPr>
          <p:txBody>
            <a:bodyPr/>
            <a:lstStyle/>
            <a:p>
              <a:endParaRPr lang="en-IN"/>
            </a:p>
          </p:txBody>
        </p:sp>
      </p:grpSp>
      <p:grpSp>
        <p:nvGrpSpPr>
          <p:cNvPr id="17" name="Group 17"/>
          <p:cNvGrpSpPr/>
          <p:nvPr/>
        </p:nvGrpSpPr>
        <p:grpSpPr>
          <a:xfrm>
            <a:off x="8851475" y="2796712"/>
            <a:ext cx="8183371" cy="5556020"/>
            <a:chOff x="0" y="0"/>
            <a:chExt cx="7079844" cy="4806791"/>
          </a:xfrm>
        </p:grpSpPr>
        <p:sp>
          <p:nvSpPr>
            <p:cNvPr id="18" name="Freeform 18"/>
            <p:cNvSpPr/>
            <p:nvPr/>
          </p:nvSpPr>
          <p:spPr>
            <a:xfrm>
              <a:off x="0" y="0"/>
              <a:ext cx="7079844" cy="4806791"/>
            </a:xfrm>
            <a:custGeom>
              <a:avLst/>
              <a:gdLst/>
              <a:ahLst/>
              <a:cxnLst/>
              <a:rect l="l" t="t" r="r" b="b"/>
              <a:pathLst>
                <a:path w="7079844" h="4806791">
                  <a:moveTo>
                    <a:pt x="0" y="4085772"/>
                  </a:moveTo>
                  <a:lnTo>
                    <a:pt x="0" y="721019"/>
                  </a:lnTo>
                  <a:cubicBezTo>
                    <a:pt x="0" y="322055"/>
                    <a:pt x="189740" y="0"/>
                    <a:pt x="424791" y="0"/>
                  </a:cubicBezTo>
                  <a:lnTo>
                    <a:pt x="6655053" y="0"/>
                  </a:lnTo>
                  <a:cubicBezTo>
                    <a:pt x="6890104" y="0"/>
                    <a:pt x="7079844" y="322055"/>
                    <a:pt x="7079844" y="721019"/>
                  </a:cubicBezTo>
                  <a:lnTo>
                    <a:pt x="7079844" y="4085772"/>
                  </a:lnTo>
                  <a:cubicBezTo>
                    <a:pt x="7079844" y="4484736"/>
                    <a:pt x="6890104" y="4806791"/>
                    <a:pt x="6655053" y="4806791"/>
                  </a:cubicBezTo>
                  <a:lnTo>
                    <a:pt x="424791" y="4806791"/>
                  </a:lnTo>
                  <a:cubicBezTo>
                    <a:pt x="189740" y="4806791"/>
                    <a:pt x="0" y="4484736"/>
                    <a:pt x="0" y="4085772"/>
                  </a:cubicBezTo>
                  <a:close/>
                </a:path>
              </a:pathLst>
            </a:custGeom>
            <a:solidFill>
              <a:srgbClr val="484548"/>
            </a:solidFill>
            <a:ln w="12700">
              <a:solidFill>
                <a:srgbClr val="000000"/>
              </a:solidFill>
            </a:ln>
          </p:spPr>
          <p:txBody>
            <a:bodyPr/>
            <a:lstStyle/>
            <a:p>
              <a:endParaRPr lang="en-IN"/>
            </a:p>
          </p:txBody>
        </p:sp>
      </p:grpSp>
      <p:grpSp>
        <p:nvGrpSpPr>
          <p:cNvPr id="19" name="Group 19"/>
          <p:cNvGrpSpPr/>
          <p:nvPr/>
        </p:nvGrpSpPr>
        <p:grpSpPr>
          <a:xfrm>
            <a:off x="9065083" y="3039571"/>
            <a:ext cx="8939461" cy="5744279"/>
            <a:chOff x="0" y="0"/>
            <a:chExt cx="6372642" cy="4094904"/>
          </a:xfrm>
        </p:grpSpPr>
        <p:sp>
          <p:nvSpPr>
            <p:cNvPr id="20" name="Freeform 20"/>
            <p:cNvSpPr/>
            <p:nvPr/>
          </p:nvSpPr>
          <p:spPr>
            <a:xfrm>
              <a:off x="0" y="0"/>
              <a:ext cx="6372642" cy="4094904"/>
            </a:xfrm>
            <a:custGeom>
              <a:avLst/>
              <a:gdLst/>
              <a:ahLst/>
              <a:cxnLst/>
              <a:rect l="l" t="t" r="r" b="b"/>
              <a:pathLst>
                <a:path w="6372642" h="4094904">
                  <a:moveTo>
                    <a:pt x="0" y="3480669"/>
                  </a:moveTo>
                  <a:lnTo>
                    <a:pt x="0" y="614236"/>
                  </a:lnTo>
                  <a:cubicBezTo>
                    <a:pt x="0" y="274359"/>
                    <a:pt x="170787" y="0"/>
                    <a:pt x="382359" y="0"/>
                  </a:cubicBezTo>
                  <a:lnTo>
                    <a:pt x="5990283" y="0"/>
                  </a:lnTo>
                  <a:cubicBezTo>
                    <a:pt x="6201855" y="0"/>
                    <a:pt x="6372642" y="274359"/>
                    <a:pt x="6372642" y="614236"/>
                  </a:cubicBezTo>
                  <a:lnTo>
                    <a:pt x="6372642" y="3480669"/>
                  </a:lnTo>
                  <a:cubicBezTo>
                    <a:pt x="6372642" y="3820545"/>
                    <a:pt x="6201855" y="4094904"/>
                    <a:pt x="5990283" y="4094904"/>
                  </a:cubicBezTo>
                  <a:lnTo>
                    <a:pt x="382359" y="4094904"/>
                  </a:lnTo>
                  <a:cubicBezTo>
                    <a:pt x="170787" y="4094904"/>
                    <a:pt x="0" y="3820545"/>
                    <a:pt x="0" y="3480669"/>
                  </a:cubicBezTo>
                  <a:close/>
                </a:path>
              </a:pathLst>
            </a:custGeom>
            <a:blipFill>
              <a:blip r:embed="rId6"/>
              <a:stretch>
                <a:fillRect l="-7973" r="-7973"/>
              </a:stretch>
            </a:blipFill>
          </p:spPr>
          <p:txBody>
            <a:bodyPr/>
            <a:lstStyle/>
            <a:p>
              <a:endParaRPr lang="en-IN"/>
            </a:p>
          </p:txBody>
        </p:sp>
      </p:grpSp>
      <p:sp>
        <p:nvSpPr>
          <p:cNvPr id="21" name="TextBox 21"/>
          <p:cNvSpPr txBox="1"/>
          <p:nvPr/>
        </p:nvSpPr>
        <p:spPr>
          <a:xfrm>
            <a:off x="2155755" y="894656"/>
            <a:ext cx="13087342" cy="1139825"/>
          </a:xfrm>
          <a:prstGeom prst="rect">
            <a:avLst/>
          </a:prstGeom>
        </p:spPr>
        <p:txBody>
          <a:bodyPr lIns="0" tIns="0" rIns="0" bIns="0" rtlCol="0" anchor="t">
            <a:spAutoFit/>
          </a:bodyPr>
          <a:lstStyle/>
          <a:p>
            <a:pPr algn="ctr">
              <a:lnSpc>
                <a:spcPts val="8800"/>
              </a:lnSpc>
            </a:pPr>
            <a:r>
              <a:rPr lang="en-US" sz="8000">
                <a:solidFill>
                  <a:srgbClr val="585759"/>
                </a:solidFill>
                <a:latin typeface="Open Sans Extra Bold"/>
              </a:rPr>
              <a:t>SIMULATION</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IN"/>
          </a:p>
        </p:txBody>
      </p:sp>
      <p:sp>
        <p:nvSpPr>
          <p:cNvPr id="3" name="Freeform 3"/>
          <p:cNvSpPr/>
          <p:nvPr/>
        </p:nvSpPr>
        <p:spPr>
          <a:xfrm rot="5400000">
            <a:off x="6072148" y="810330"/>
            <a:ext cx="8541900" cy="8666340"/>
          </a:xfrm>
          <a:custGeom>
            <a:avLst/>
            <a:gdLst/>
            <a:ahLst/>
            <a:cxnLst/>
            <a:rect l="l" t="t" r="r" b="b"/>
            <a:pathLst>
              <a:path w="8541900" h="8666340">
                <a:moveTo>
                  <a:pt x="0" y="0"/>
                </a:moveTo>
                <a:lnTo>
                  <a:pt x="8541900" y="0"/>
                </a:lnTo>
                <a:lnTo>
                  <a:pt x="8541900" y="8666340"/>
                </a:lnTo>
                <a:lnTo>
                  <a:pt x="0" y="8666340"/>
                </a:lnTo>
                <a:lnTo>
                  <a:pt x="0" y="0"/>
                </a:lnTo>
                <a:close/>
              </a:path>
            </a:pathLst>
          </a:custGeom>
          <a:blipFill>
            <a:blip r:embed="rId3">
              <a:alphaModFix amt="14000"/>
              <a:extLst>
                <a:ext uri="{96DAC541-7B7A-43D3-8B79-37D633B846F1}">
                  <asvg:svgBlip xmlns:asvg="http://schemas.microsoft.com/office/drawing/2016/SVG/main" r:embed="rId4"/>
                </a:ext>
              </a:extLst>
            </a:blip>
            <a:stretch>
              <a:fillRect/>
            </a:stretch>
          </a:blipFill>
        </p:spPr>
        <p:txBody>
          <a:bodyPr/>
          <a:lstStyle/>
          <a:p>
            <a:endParaRPr lang="en-IN"/>
          </a:p>
        </p:txBody>
      </p:sp>
      <p:sp>
        <p:nvSpPr>
          <p:cNvPr id="4" name="Freeform 4"/>
          <p:cNvSpPr/>
          <p:nvPr/>
        </p:nvSpPr>
        <p:spPr>
          <a:xfrm rot="5400000">
            <a:off x="1738978" y="966480"/>
            <a:ext cx="8541900" cy="8666340"/>
          </a:xfrm>
          <a:custGeom>
            <a:avLst/>
            <a:gdLst/>
            <a:ahLst/>
            <a:cxnLst/>
            <a:rect l="l" t="t" r="r" b="b"/>
            <a:pathLst>
              <a:path w="8541900" h="8666340">
                <a:moveTo>
                  <a:pt x="0" y="0"/>
                </a:moveTo>
                <a:lnTo>
                  <a:pt x="8541900" y="0"/>
                </a:lnTo>
                <a:lnTo>
                  <a:pt x="8541900" y="8666340"/>
                </a:lnTo>
                <a:lnTo>
                  <a:pt x="0" y="8666340"/>
                </a:lnTo>
                <a:lnTo>
                  <a:pt x="0" y="0"/>
                </a:lnTo>
                <a:close/>
              </a:path>
            </a:pathLst>
          </a:custGeom>
          <a:blipFill>
            <a:blip r:embed="rId3">
              <a:alphaModFix amt="14000"/>
              <a:extLst>
                <a:ext uri="{96DAC541-7B7A-43D3-8B79-37D633B846F1}">
                  <asvg:svgBlip xmlns:asvg="http://schemas.microsoft.com/office/drawing/2016/SVG/main" r:embed="rId4"/>
                </a:ext>
              </a:extLst>
            </a:blip>
            <a:stretch>
              <a:fillRect/>
            </a:stretch>
          </a:blipFill>
        </p:spPr>
        <p:txBody>
          <a:bodyPr/>
          <a:lstStyle/>
          <a:p>
            <a:endParaRPr lang="en-IN"/>
          </a:p>
        </p:txBody>
      </p:sp>
      <p:grpSp>
        <p:nvGrpSpPr>
          <p:cNvPr id="5" name="Group 5"/>
          <p:cNvGrpSpPr/>
          <p:nvPr/>
        </p:nvGrpSpPr>
        <p:grpSpPr>
          <a:xfrm>
            <a:off x="5077819" y="4044290"/>
            <a:ext cx="8132362" cy="2198421"/>
            <a:chOff x="0" y="0"/>
            <a:chExt cx="2141857" cy="579008"/>
          </a:xfrm>
        </p:grpSpPr>
        <p:sp>
          <p:nvSpPr>
            <p:cNvPr id="6" name="Freeform 6"/>
            <p:cNvSpPr/>
            <p:nvPr/>
          </p:nvSpPr>
          <p:spPr>
            <a:xfrm>
              <a:off x="0" y="0"/>
              <a:ext cx="2141856" cy="579008"/>
            </a:xfrm>
            <a:custGeom>
              <a:avLst/>
              <a:gdLst/>
              <a:ahLst/>
              <a:cxnLst/>
              <a:rect l="l" t="t" r="r" b="b"/>
              <a:pathLst>
                <a:path w="2141856" h="579008">
                  <a:moveTo>
                    <a:pt x="0" y="0"/>
                  </a:moveTo>
                  <a:lnTo>
                    <a:pt x="2141856" y="0"/>
                  </a:lnTo>
                  <a:lnTo>
                    <a:pt x="2141856" y="579008"/>
                  </a:lnTo>
                  <a:lnTo>
                    <a:pt x="0" y="579008"/>
                  </a:lnTo>
                  <a:close/>
                </a:path>
              </a:pathLst>
            </a:custGeom>
            <a:solidFill>
              <a:srgbClr val="145DA0"/>
            </a:solidFill>
            <a:ln w="38100" cap="sq">
              <a:solidFill>
                <a:srgbClr val="FFFFFF"/>
              </a:solidFill>
              <a:prstDash val="solid"/>
              <a:miter/>
            </a:ln>
          </p:spPr>
          <p:txBody>
            <a:bodyPr/>
            <a:lstStyle/>
            <a:p>
              <a:endParaRPr lang="en-IN"/>
            </a:p>
          </p:txBody>
        </p:sp>
        <p:sp>
          <p:nvSpPr>
            <p:cNvPr id="7" name="TextBox 7"/>
            <p:cNvSpPr txBox="1"/>
            <p:nvPr/>
          </p:nvSpPr>
          <p:spPr>
            <a:xfrm>
              <a:off x="0" y="-38100"/>
              <a:ext cx="2141857" cy="617108"/>
            </a:xfrm>
            <a:prstGeom prst="rect">
              <a:avLst/>
            </a:prstGeom>
          </p:spPr>
          <p:txBody>
            <a:bodyPr lIns="50800" tIns="50800" rIns="50800" bIns="50800" rtlCol="0" anchor="ctr"/>
            <a:lstStyle/>
            <a:p>
              <a:pPr algn="ctr">
                <a:lnSpc>
                  <a:spcPts val="2659"/>
                </a:lnSpc>
              </a:pPr>
              <a:endParaRPr/>
            </a:p>
          </p:txBody>
        </p:sp>
      </p:grpSp>
      <p:sp>
        <p:nvSpPr>
          <p:cNvPr id="8" name="TextBox 8"/>
          <p:cNvSpPr txBox="1"/>
          <p:nvPr/>
        </p:nvSpPr>
        <p:spPr>
          <a:xfrm>
            <a:off x="5209915" y="3878361"/>
            <a:ext cx="8000266" cy="2273103"/>
          </a:xfrm>
          <a:prstGeom prst="rect">
            <a:avLst/>
          </a:prstGeom>
        </p:spPr>
        <p:txBody>
          <a:bodyPr lIns="0" tIns="0" rIns="0" bIns="0" rtlCol="0" anchor="t">
            <a:spAutoFit/>
          </a:bodyPr>
          <a:lstStyle/>
          <a:p>
            <a:pPr marL="0" lvl="0" indent="0" algn="ctr">
              <a:lnSpc>
                <a:spcPts val="18560"/>
              </a:lnSpc>
              <a:spcBef>
                <a:spcPct val="0"/>
              </a:spcBef>
            </a:pPr>
            <a:r>
              <a:rPr lang="en-US" sz="13257">
                <a:solidFill>
                  <a:srgbClr val="FFFFFF"/>
                </a:solidFill>
                <a:latin typeface="Open Sans Extra Bold"/>
              </a:rPr>
              <a:t>RESULTS</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5B98BA"/>
        </a:solidFill>
        <a:effectLst/>
      </p:bgPr>
    </p:bg>
    <p:spTree>
      <p:nvGrpSpPr>
        <p:cNvPr id="1" name=""/>
        <p:cNvGrpSpPr/>
        <p:nvPr/>
      </p:nvGrpSpPr>
      <p:grpSpPr>
        <a:xfrm>
          <a:off x="0" y="0"/>
          <a:ext cx="0" cy="0"/>
          <a:chOff x="0" y="0"/>
          <a:chExt cx="0" cy="0"/>
        </a:xfrm>
      </p:grpSpPr>
      <p:sp>
        <p:nvSpPr>
          <p:cNvPr id="2" name="Freeform 2"/>
          <p:cNvSpPr/>
          <p:nvPr/>
        </p:nvSpPr>
        <p:spPr>
          <a:xfrm>
            <a:off x="5443252" y="-5995112"/>
            <a:ext cx="7401497" cy="8229600"/>
          </a:xfrm>
          <a:custGeom>
            <a:avLst/>
            <a:gdLst/>
            <a:ahLst/>
            <a:cxnLst/>
            <a:rect l="l" t="t" r="r" b="b"/>
            <a:pathLst>
              <a:path w="7401497" h="8229600">
                <a:moveTo>
                  <a:pt x="0" y="0"/>
                </a:moveTo>
                <a:lnTo>
                  <a:pt x="7401496" y="0"/>
                </a:lnTo>
                <a:lnTo>
                  <a:pt x="7401496" y="8229600"/>
                </a:lnTo>
                <a:lnTo>
                  <a:pt x="0" y="8229600"/>
                </a:lnTo>
                <a:lnTo>
                  <a:pt x="0" y="0"/>
                </a:lnTo>
                <a:close/>
              </a:path>
            </a:pathLst>
          </a:custGeom>
          <a:blipFill>
            <a:blip r:embed="rId2"/>
            <a:stretch>
              <a:fillRect/>
            </a:stretch>
          </a:blipFill>
        </p:spPr>
        <p:txBody>
          <a:bodyPr/>
          <a:lstStyle/>
          <a:p>
            <a:endParaRPr lang="en-IN"/>
          </a:p>
        </p:txBody>
      </p:sp>
      <p:sp>
        <p:nvSpPr>
          <p:cNvPr id="3" name="Freeform 3"/>
          <p:cNvSpPr/>
          <p:nvPr/>
        </p:nvSpPr>
        <p:spPr>
          <a:xfrm rot="622607">
            <a:off x="14512010" y="-1167116"/>
            <a:ext cx="4537396" cy="3712415"/>
          </a:xfrm>
          <a:custGeom>
            <a:avLst/>
            <a:gdLst/>
            <a:ahLst/>
            <a:cxnLst/>
            <a:rect l="l" t="t" r="r" b="b"/>
            <a:pathLst>
              <a:path w="4537396" h="3712415">
                <a:moveTo>
                  <a:pt x="0" y="0"/>
                </a:moveTo>
                <a:lnTo>
                  <a:pt x="4537396" y="0"/>
                </a:lnTo>
                <a:lnTo>
                  <a:pt x="4537396" y="3712415"/>
                </a:lnTo>
                <a:lnTo>
                  <a:pt x="0" y="371241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4" name="Freeform 4"/>
          <p:cNvSpPr/>
          <p:nvPr/>
        </p:nvSpPr>
        <p:spPr>
          <a:xfrm>
            <a:off x="14966308" y="-3705729"/>
            <a:ext cx="7401497" cy="8229600"/>
          </a:xfrm>
          <a:custGeom>
            <a:avLst/>
            <a:gdLst/>
            <a:ahLst/>
            <a:cxnLst/>
            <a:rect l="l" t="t" r="r" b="b"/>
            <a:pathLst>
              <a:path w="7401497" h="8229600">
                <a:moveTo>
                  <a:pt x="0" y="0"/>
                </a:moveTo>
                <a:lnTo>
                  <a:pt x="7401497" y="0"/>
                </a:lnTo>
                <a:lnTo>
                  <a:pt x="7401497" y="8229600"/>
                </a:lnTo>
                <a:lnTo>
                  <a:pt x="0" y="8229600"/>
                </a:lnTo>
                <a:lnTo>
                  <a:pt x="0" y="0"/>
                </a:lnTo>
                <a:close/>
              </a:path>
            </a:pathLst>
          </a:custGeom>
          <a:blipFill>
            <a:blip r:embed="rId2"/>
            <a:stretch>
              <a:fillRect/>
            </a:stretch>
          </a:blipFill>
        </p:spPr>
        <p:txBody>
          <a:bodyPr/>
          <a:lstStyle/>
          <a:p>
            <a:endParaRPr lang="en-IN"/>
          </a:p>
        </p:txBody>
      </p:sp>
      <p:sp>
        <p:nvSpPr>
          <p:cNvPr id="5" name="Freeform 5"/>
          <p:cNvSpPr/>
          <p:nvPr/>
        </p:nvSpPr>
        <p:spPr>
          <a:xfrm>
            <a:off x="-3700748" y="5735928"/>
            <a:ext cx="7401497" cy="8229600"/>
          </a:xfrm>
          <a:custGeom>
            <a:avLst/>
            <a:gdLst/>
            <a:ahLst/>
            <a:cxnLst/>
            <a:rect l="l" t="t" r="r" b="b"/>
            <a:pathLst>
              <a:path w="7401497" h="8229600">
                <a:moveTo>
                  <a:pt x="0" y="0"/>
                </a:moveTo>
                <a:lnTo>
                  <a:pt x="7401496" y="0"/>
                </a:lnTo>
                <a:lnTo>
                  <a:pt x="7401496" y="8229600"/>
                </a:lnTo>
                <a:lnTo>
                  <a:pt x="0" y="8229600"/>
                </a:lnTo>
                <a:lnTo>
                  <a:pt x="0" y="0"/>
                </a:lnTo>
                <a:close/>
              </a:path>
            </a:pathLst>
          </a:custGeom>
          <a:blipFill>
            <a:blip r:embed="rId2"/>
            <a:stretch>
              <a:fillRect/>
            </a:stretch>
          </a:blipFill>
        </p:spPr>
        <p:txBody>
          <a:bodyPr/>
          <a:lstStyle/>
          <a:p>
            <a:endParaRPr lang="en-IN"/>
          </a:p>
        </p:txBody>
      </p:sp>
      <p:sp>
        <p:nvSpPr>
          <p:cNvPr id="6" name="Freeform 6"/>
          <p:cNvSpPr/>
          <p:nvPr/>
        </p:nvSpPr>
        <p:spPr>
          <a:xfrm>
            <a:off x="13564182" y="5735928"/>
            <a:ext cx="7401497" cy="8229600"/>
          </a:xfrm>
          <a:custGeom>
            <a:avLst/>
            <a:gdLst/>
            <a:ahLst/>
            <a:cxnLst/>
            <a:rect l="l" t="t" r="r" b="b"/>
            <a:pathLst>
              <a:path w="7401497" h="8229600">
                <a:moveTo>
                  <a:pt x="0" y="0"/>
                </a:moveTo>
                <a:lnTo>
                  <a:pt x="7401496" y="0"/>
                </a:lnTo>
                <a:lnTo>
                  <a:pt x="7401496" y="8229600"/>
                </a:lnTo>
                <a:lnTo>
                  <a:pt x="0" y="8229600"/>
                </a:lnTo>
                <a:lnTo>
                  <a:pt x="0" y="0"/>
                </a:lnTo>
                <a:close/>
              </a:path>
            </a:pathLst>
          </a:custGeom>
          <a:blipFill>
            <a:blip r:embed="rId2"/>
            <a:stretch>
              <a:fillRect/>
            </a:stretch>
          </a:blipFill>
        </p:spPr>
        <p:txBody>
          <a:bodyPr/>
          <a:lstStyle/>
          <a:p>
            <a:endParaRPr lang="en-IN"/>
          </a:p>
        </p:txBody>
      </p:sp>
      <p:sp>
        <p:nvSpPr>
          <p:cNvPr id="7" name="TextBox 7"/>
          <p:cNvSpPr txBox="1"/>
          <p:nvPr/>
        </p:nvSpPr>
        <p:spPr>
          <a:xfrm>
            <a:off x="408207" y="2039764"/>
            <a:ext cx="5239772" cy="1047751"/>
          </a:xfrm>
          <a:prstGeom prst="rect">
            <a:avLst/>
          </a:prstGeom>
        </p:spPr>
        <p:txBody>
          <a:bodyPr lIns="0" tIns="0" rIns="0" bIns="0" rtlCol="0" anchor="t">
            <a:spAutoFit/>
          </a:bodyPr>
          <a:lstStyle/>
          <a:p>
            <a:pPr algn="ctr">
              <a:lnSpc>
                <a:spcPts val="4199"/>
              </a:lnSpc>
              <a:spcBef>
                <a:spcPct val="0"/>
              </a:spcBef>
            </a:pPr>
            <a:r>
              <a:rPr lang="en-US" sz="2999">
                <a:solidFill>
                  <a:srgbClr val="000000"/>
                </a:solidFill>
                <a:latin typeface="Poppins Ultra-Bold"/>
              </a:rPr>
              <a:t>Augmented Dickey-Fuller Test for Pollutants</a:t>
            </a:r>
          </a:p>
        </p:txBody>
      </p:sp>
      <p:graphicFrame>
        <p:nvGraphicFramePr>
          <p:cNvPr id="8" name="Table 8"/>
          <p:cNvGraphicFramePr>
            <a:graphicFrameLocks noGrp="1"/>
          </p:cNvGraphicFramePr>
          <p:nvPr/>
        </p:nvGraphicFramePr>
        <p:xfrm>
          <a:off x="408207" y="6508724"/>
          <a:ext cx="10479543" cy="1828800"/>
        </p:xfrm>
        <a:graphic>
          <a:graphicData uri="http://schemas.openxmlformats.org/drawingml/2006/table">
            <a:tbl>
              <a:tblPr/>
              <a:tblGrid>
                <a:gridCol w="2014873">
                  <a:extLst>
                    <a:ext uri="{9D8B030D-6E8A-4147-A177-3AD203B41FA5}">
                      <a16:colId xmlns:a16="http://schemas.microsoft.com/office/drawing/2014/main" val="20000"/>
                    </a:ext>
                  </a:extLst>
                </a:gridCol>
                <a:gridCol w="2918474">
                  <a:extLst>
                    <a:ext uri="{9D8B030D-6E8A-4147-A177-3AD203B41FA5}">
                      <a16:colId xmlns:a16="http://schemas.microsoft.com/office/drawing/2014/main" val="20001"/>
                    </a:ext>
                  </a:extLst>
                </a:gridCol>
                <a:gridCol w="1824558">
                  <a:extLst>
                    <a:ext uri="{9D8B030D-6E8A-4147-A177-3AD203B41FA5}">
                      <a16:colId xmlns:a16="http://schemas.microsoft.com/office/drawing/2014/main" val="20002"/>
                    </a:ext>
                  </a:extLst>
                </a:gridCol>
                <a:gridCol w="3721638">
                  <a:extLst>
                    <a:ext uri="{9D8B030D-6E8A-4147-A177-3AD203B41FA5}">
                      <a16:colId xmlns:a16="http://schemas.microsoft.com/office/drawing/2014/main" val="20003"/>
                    </a:ext>
                  </a:extLst>
                </a:gridCol>
              </a:tblGrid>
              <a:tr h="914400">
                <a:tc>
                  <a:txBody>
                    <a:bodyPr/>
                    <a:lstStyle/>
                    <a:p>
                      <a:pPr algn="ctr">
                        <a:lnSpc>
                          <a:spcPts val="1200"/>
                        </a:lnSpc>
                        <a:defRPr/>
                      </a:pPr>
                      <a:r>
                        <a:rPr lang="en-US" sz="2400">
                          <a:solidFill>
                            <a:srgbClr val="000000"/>
                          </a:solidFill>
                          <a:latin typeface="Canva Sans Bold"/>
                        </a:rPr>
                        <a:t>lags</a:t>
                      </a:r>
                      <a:endParaRPr lang="en-US" sz="1100"/>
                    </a:p>
                  </a:txBody>
                  <a:tcPr marL="190500" marR="190500" marT="190500" marB="190500" anchor="ctr">
                    <a:lnL w="38100" cap="flat" cmpd="sng" algn="ctr">
                      <a:solidFill>
                        <a:srgbClr val="05066D"/>
                      </a:solidFill>
                      <a:prstDash val="solid"/>
                      <a:round/>
                      <a:headEnd type="none" w="med" len="med"/>
                      <a:tailEnd type="none" w="med" len="med"/>
                    </a:lnL>
                    <a:lnR w="38100" cap="flat" cmpd="sng" algn="ctr">
                      <a:solidFill>
                        <a:srgbClr val="05066D"/>
                      </a:solidFill>
                      <a:prstDash val="solid"/>
                      <a:round/>
                      <a:headEnd type="none" w="med" len="med"/>
                      <a:tailEnd type="none" w="med" len="med"/>
                    </a:lnR>
                    <a:lnT w="38100" cap="flat" cmpd="sng" algn="ctr">
                      <a:solidFill>
                        <a:srgbClr val="05066D"/>
                      </a:solidFill>
                      <a:prstDash val="solid"/>
                      <a:round/>
                      <a:headEnd type="none" w="med" len="med"/>
                      <a:tailEnd type="none" w="med" len="med"/>
                    </a:lnT>
                    <a:lnB w="38100" cap="flat" cmpd="sng" algn="ctr">
                      <a:solidFill>
                        <a:srgbClr val="05066D"/>
                      </a:solidFill>
                      <a:prstDash val="solid"/>
                      <a:round/>
                      <a:headEnd type="none" w="med" len="med"/>
                      <a:tailEnd type="none" w="med" len="med"/>
                    </a:lnB>
                  </a:tcPr>
                </a:tc>
                <a:tc>
                  <a:txBody>
                    <a:bodyPr/>
                    <a:lstStyle/>
                    <a:p>
                      <a:pPr algn="ctr">
                        <a:lnSpc>
                          <a:spcPts val="1200"/>
                        </a:lnSpc>
                        <a:defRPr/>
                      </a:pPr>
                      <a:r>
                        <a:rPr lang="en-US" sz="2400">
                          <a:solidFill>
                            <a:srgbClr val="000000"/>
                          </a:solidFill>
                          <a:latin typeface="Canva Sans Bold"/>
                        </a:rPr>
                        <a:t>statistic</a:t>
                      </a:r>
                      <a:endParaRPr lang="en-US" sz="1100"/>
                    </a:p>
                  </a:txBody>
                  <a:tcPr marL="190500" marR="190500" marT="190500" marB="190500" anchor="ctr">
                    <a:lnL w="38100" cap="flat" cmpd="sng" algn="ctr">
                      <a:solidFill>
                        <a:srgbClr val="05066D"/>
                      </a:solidFill>
                      <a:prstDash val="solid"/>
                      <a:round/>
                      <a:headEnd type="none" w="med" len="med"/>
                      <a:tailEnd type="none" w="med" len="med"/>
                    </a:lnL>
                    <a:lnR w="38100" cap="flat" cmpd="sng" algn="ctr">
                      <a:solidFill>
                        <a:srgbClr val="05066D"/>
                      </a:solidFill>
                      <a:prstDash val="solid"/>
                      <a:round/>
                      <a:headEnd type="none" w="med" len="med"/>
                      <a:tailEnd type="none" w="med" len="med"/>
                    </a:lnR>
                    <a:lnT w="38100" cap="flat" cmpd="sng" algn="ctr">
                      <a:solidFill>
                        <a:srgbClr val="05066D"/>
                      </a:solidFill>
                      <a:prstDash val="solid"/>
                      <a:round/>
                      <a:headEnd type="none" w="med" len="med"/>
                      <a:tailEnd type="none" w="med" len="med"/>
                    </a:lnT>
                    <a:lnB w="38100" cap="flat" cmpd="sng" algn="ctr">
                      <a:solidFill>
                        <a:srgbClr val="05066D"/>
                      </a:solidFill>
                      <a:prstDash val="solid"/>
                      <a:round/>
                      <a:headEnd type="none" w="med" len="med"/>
                      <a:tailEnd type="none" w="med" len="med"/>
                    </a:lnB>
                  </a:tcPr>
                </a:tc>
                <a:tc>
                  <a:txBody>
                    <a:bodyPr/>
                    <a:lstStyle/>
                    <a:p>
                      <a:pPr algn="ctr">
                        <a:lnSpc>
                          <a:spcPts val="1200"/>
                        </a:lnSpc>
                        <a:defRPr/>
                      </a:pPr>
                      <a:r>
                        <a:rPr lang="en-US" sz="2400">
                          <a:solidFill>
                            <a:srgbClr val="000000"/>
                          </a:solidFill>
                          <a:latin typeface="Canva Sans Bold"/>
                        </a:rPr>
                        <a:t>df</a:t>
                      </a:r>
                      <a:endParaRPr lang="en-US" sz="1100"/>
                    </a:p>
                  </a:txBody>
                  <a:tcPr marL="190500" marR="190500" marT="190500" marB="190500" anchor="ctr">
                    <a:lnL w="38100" cap="flat" cmpd="sng" algn="ctr">
                      <a:solidFill>
                        <a:srgbClr val="05066D"/>
                      </a:solidFill>
                      <a:prstDash val="solid"/>
                      <a:round/>
                      <a:headEnd type="none" w="med" len="med"/>
                      <a:tailEnd type="none" w="med" len="med"/>
                    </a:lnL>
                    <a:lnR w="38100" cap="flat" cmpd="sng" algn="ctr">
                      <a:solidFill>
                        <a:srgbClr val="05066D"/>
                      </a:solidFill>
                      <a:prstDash val="solid"/>
                      <a:round/>
                      <a:headEnd type="none" w="med" len="med"/>
                      <a:tailEnd type="none" w="med" len="med"/>
                    </a:lnR>
                    <a:lnT w="38100" cap="flat" cmpd="sng" algn="ctr">
                      <a:solidFill>
                        <a:srgbClr val="05066D"/>
                      </a:solidFill>
                      <a:prstDash val="solid"/>
                      <a:round/>
                      <a:headEnd type="none" w="med" len="med"/>
                      <a:tailEnd type="none" w="med" len="med"/>
                    </a:lnT>
                    <a:lnB w="38100" cap="flat" cmpd="sng" algn="ctr">
                      <a:solidFill>
                        <a:srgbClr val="05066D"/>
                      </a:solidFill>
                      <a:prstDash val="solid"/>
                      <a:round/>
                      <a:headEnd type="none" w="med" len="med"/>
                      <a:tailEnd type="none" w="med" len="med"/>
                    </a:lnB>
                  </a:tcPr>
                </a:tc>
                <a:tc>
                  <a:txBody>
                    <a:bodyPr/>
                    <a:lstStyle/>
                    <a:p>
                      <a:pPr algn="ctr">
                        <a:lnSpc>
                          <a:spcPts val="1200"/>
                        </a:lnSpc>
                        <a:defRPr/>
                      </a:pPr>
                      <a:r>
                        <a:rPr lang="en-US" sz="2400">
                          <a:solidFill>
                            <a:srgbClr val="000000"/>
                          </a:solidFill>
                          <a:latin typeface="Canva Sans Bold"/>
                        </a:rPr>
                        <a:t>p-value</a:t>
                      </a:r>
                      <a:endParaRPr lang="en-US" sz="1100"/>
                    </a:p>
                  </a:txBody>
                  <a:tcPr marL="190500" marR="190500" marT="190500" marB="190500" anchor="ctr">
                    <a:lnL w="38100" cap="flat" cmpd="sng" algn="ctr">
                      <a:solidFill>
                        <a:srgbClr val="05066D"/>
                      </a:solidFill>
                      <a:prstDash val="solid"/>
                      <a:round/>
                      <a:headEnd type="none" w="med" len="med"/>
                      <a:tailEnd type="none" w="med" len="med"/>
                    </a:lnL>
                    <a:lnR w="38100" cap="flat" cmpd="sng" algn="ctr">
                      <a:solidFill>
                        <a:srgbClr val="05066D"/>
                      </a:solidFill>
                      <a:prstDash val="solid"/>
                      <a:round/>
                      <a:headEnd type="none" w="med" len="med"/>
                      <a:tailEnd type="none" w="med" len="med"/>
                    </a:lnR>
                    <a:lnT w="38100" cap="flat" cmpd="sng" algn="ctr">
                      <a:solidFill>
                        <a:srgbClr val="05066D"/>
                      </a:solidFill>
                      <a:prstDash val="solid"/>
                      <a:round/>
                      <a:headEnd type="none" w="med" len="med"/>
                      <a:tailEnd type="none" w="med" len="med"/>
                    </a:lnT>
                    <a:lnB w="38100" cap="flat" cmpd="sng" algn="ctr">
                      <a:solidFill>
                        <a:srgbClr val="05066D"/>
                      </a:solidFill>
                      <a:prstDash val="solid"/>
                      <a:round/>
                      <a:headEnd type="none" w="med" len="med"/>
                      <a:tailEnd type="none" w="med" len="med"/>
                    </a:lnB>
                  </a:tcPr>
                </a:tc>
                <a:extLst>
                  <a:ext uri="{0D108BD9-81ED-4DB2-BD59-A6C34878D82A}">
                    <a16:rowId xmlns:a16="http://schemas.microsoft.com/office/drawing/2014/main" val="10000"/>
                  </a:ext>
                </a:extLst>
              </a:tr>
              <a:tr h="914400">
                <a:tc>
                  <a:txBody>
                    <a:bodyPr/>
                    <a:lstStyle/>
                    <a:p>
                      <a:pPr algn="ctr">
                        <a:lnSpc>
                          <a:spcPts val="1200"/>
                        </a:lnSpc>
                        <a:defRPr/>
                      </a:pPr>
                      <a:r>
                        <a:rPr lang="en-US" sz="2400">
                          <a:solidFill>
                            <a:srgbClr val="000000"/>
                          </a:solidFill>
                          <a:latin typeface="Canva Sans"/>
                        </a:rPr>
                        <a:t>1</a:t>
                      </a:r>
                      <a:endParaRPr lang="en-US" sz="1100"/>
                    </a:p>
                  </a:txBody>
                  <a:tcPr marL="190500" marR="190500" marT="190500" marB="190500" anchor="ctr">
                    <a:lnL w="38100" cap="flat" cmpd="sng" algn="ctr">
                      <a:solidFill>
                        <a:srgbClr val="05066D"/>
                      </a:solidFill>
                      <a:prstDash val="solid"/>
                      <a:round/>
                      <a:headEnd type="none" w="med" len="med"/>
                      <a:tailEnd type="none" w="med" len="med"/>
                    </a:lnL>
                    <a:lnR w="38100" cap="flat" cmpd="sng" algn="ctr">
                      <a:solidFill>
                        <a:srgbClr val="05066D"/>
                      </a:solidFill>
                      <a:prstDash val="solid"/>
                      <a:round/>
                      <a:headEnd type="none" w="med" len="med"/>
                      <a:tailEnd type="none" w="med" len="med"/>
                    </a:lnR>
                    <a:lnT w="38100" cap="flat" cmpd="sng" algn="ctr">
                      <a:solidFill>
                        <a:srgbClr val="05066D"/>
                      </a:solidFill>
                      <a:prstDash val="solid"/>
                      <a:round/>
                      <a:headEnd type="none" w="med" len="med"/>
                      <a:tailEnd type="none" w="med" len="med"/>
                    </a:lnT>
                    <a:lnB w="38100" cap="flat" cmpd="sng" algn="ctr">
                      <a:solidFill>
                        <a:srgbClr val="05066D"/>
                      </a:solidFill>
                      <a:prstDash val="solid"/>
                      <a:round/>
                      <a:headEnd type="none" w="med" len="med"/>
                      <a:tailEnd type="none" w="med" len="med"/>
                    </a:lnB>
                  </a:tcPr>
                </a:tc>
                <a:tc>
                  <a:txBody>
                    <a:bodyPr/>
                    <a:lstStyle/>
                    <a:p>
                      <a:pPr algn="ctr">
                        <a:lnSpc>
                          <a:spcPts val="1200"/>
                        </a:lnSpc>
                        <a:defRPr/>
                      </a:pPr>
                      <a:r>
                        <a:rPr lang="en-US" sz="2400">
                          <a:solidFill>
                            <a:srgbClr val="000000"/>
                          </a:solidFill>
                          <a:latin typeface="Canva Sans"/>
                        </a:rPr>
                        <a:t>90.82366</a:t>
                      </a:r>
                      <a:endParaRPr lang="en-US" sz="1100"/>
                    </a:p>
                  </a:txBody>
                  <a:tcPr marL="190500" marR="190500" marT="190500" marB="190500" anchor="ctr">
                    <a:lnL w="38100" cap="flat" cmpd="sng" algn="ctr">
                      <a:solidFill>
                        <a:srgbClr val="05066D"/>
                      </a:solidFill>
                      <a:prstDash val="solid"/>
                      <a:round/>
                      <a:headEnd type="none" w="med" len="med"/>
                      <a:tailEnd type="none" w="med" len="med"/>
                    </a:lnL>
                    <a:lnR w="38100" cap="flat" cmpd="sng" algn="ctr">
                      <a:solidFill>
                        <a:srgbClr val="05066D"/>
                      </a:solidFill>
                      <a:prstDash val="solid"/>
                      <a:round/>
                      <a:headEnd type="none" w="med" len="med"/>
                      <a:tailEnd type="none" w="med" len="med"/>
                    </a:lnR>
                    <a:lnT w="38100" cap="flat" cmpd="sng" algn="ctr">
                      <a:solidFill>
                        <a:srgbClr val="05066D"/>
                      </a:solidFill>
                      <a:prstDash val="solid"/>
                      <a:round/>
                      <a:headEnd type="none" w="med" len="med"/>
                      <a:tailEnd type="none" w="med" len="med"/>
                    </a:lnT>
                    <a:lnB w="38100" cap="flat" cmpd="sng" algn="ctr">
                      <a:solidFill>
                        <a:srgbClr val="05066D"/>
                      </a:solidFill>
                      <a:prstDash val="solid"/>
                      <a:round/>
                      <a:headEnd type="none" w="med" len="med"/>
                      <a:tailEnd type="none" w="med" len="med"/>
                    </a:lnB>
                  </a:tcPr>
                </a:tc>
                <a:tc>
                  <a:txBody>
                    <a:bodyPr/>
                    <a:lstStyle/>
                    <a:p>
                      <a:pPr algn="ctr">
                        <a:lnSpc>
                          <a:spcPts val="1200"/>
                        </a:lnSpc>
                        <a:defRPr/>
                      </a:pPr>
                      <a:r>
                        <a:rPr lang="en-US" sz="2400">
                          <a:solidFill>
                            <a:srgbClr val="000000"/>
                          </a:solidFill>
                          <a:latin typeface="Canva Sans"/>
                        </a:rPr>
                        <a:t>36</a:t>
                      </a:r>
                      <a:endParaRPr lang="en-US" sz="1100"/>
                    </a:p>
                  </a:txBody>
                  <a:tcPr marL="190500" marR="190500" marT="190500" marB="190500" anchor="ctr">
                    <a:lnL w="38100" cap="flat" cmpd="sng" algn="ctr">
                      <a:solidFill>
                        <a:srgbClr val="05066D"/>
                      </a:solidFill>
                      <a:prstDash val="solid"/>
                      <a:round/>
                      <a:headEnd type="none" w="med" len="med"/>
                      <a:tailEnd type="none" w="med" len="med"/>
                    </a:lnL>
                    <a:lnR w="38100" cap="flat" cmpd="sng" algn="ctr">
                      <a:solidFill>
                        <a:srgbClr val="05066D"/>
                      </a:solidFill>
                      <a:prstDash val="solid"/>
                      <a:round/>
                      <a:headEnd type="none" w="med" len="med"/>
                      <a:tailEnd type="none" w="med" len="med"/>
                    </a:lnR>
                    <a:lnT w="38100" cap="flat" cmpd="sng" algn="ctr">
                      <a:solidFill>
                        <a:srgbClr val="05066D"/>
                      </a:solidFill>
                      <a:prstDash val="solid"/>
                      <a:round/>
                      <a:headEnd type="none" w="med" len="med"/>
                      <a:tailEnd type="none" w="med" len="med"/>
                    </a:lnT>
                    <a:lnB w="38100" cap="flat" cmpd="sng" algn="ctr">
                      <a:solidFill>
                        <a:srgbClr val="05066D"/>
                      </a:solidFill>
                      <a:prstDash val="solid"/>
                      <a:round/>
                      <a:headEnd type="none" w="med" len="med"/>
                      <a:tailEnd type="none" w="med" len="med"/>
                    </a:lnB>
                  </a:tcPr>
                </a:tc>
                <a:tc>
                  <a:txBody>
                    <a:bodyPr/>
                    <a:lstStyle/>
                    <a:p>
                      <a:pPr algn="ctr">
                        <a:lnSpc>
                          <a:spcPts val="1200"/>
                        </a:lnSpc>
                        <a:defRPr/>
                      </a:pPr>
                      <a:r>
                        <a:rPr lang="en-US" sz="2400">
                          <a:solidFill>
                            <a:srgbClr val="000000"/>
                          </a:solidFill>
                          <a:latin typeface="Canva Sans"/>
                        </a:rPr>
                        <a:t>1.242108e-06</a:t>
                      </a:r>
                      <a:endParaRPr lang="en-US" sz="1100"/>
                    </a:p>
                  </a:txBody>
                  <a:tcPr marL="190500" marR="190500" marT="190500" marB="190500" anchor="ctr">
                    <a:lnL w="38100" cap="flat" cmpd="sng" algn="ctr">
                      <a:solidFill>
                        <a:srgbClr val="05066D"/>
                      </a:solidFill>
                      <a:prstDash val="solid"/>
                      <a:round/>
                      <a:headEnd type="none" w="med" len="med"/>
                      <a:tailEnd type="none" w="med" len="med"/>
                    </a:lnL>
                    <a:lnR w="38100" cap="flat" cmpd="sng" algn="ctr">
                      <a:solidFill>
                        <a:srgbClr val="05066D"/>
                      </a:solidFill>
                      <a:prstDash val="solid"/>
                      <a:round/>
                      <a:headEnd type="none" w="med" len="med"/>
                      <a:tailEnd type="none" w="med" len="med"/>
                    </a:lnR>
                    <a:lnT w="38100" cap="flat" cmpd="sng" algn="ctr">
                      <a:solidFill>
                        <a:srgbClr val="05066D"/>
                      </a:solidFill>
                      <a:prstDash val="solid"/>
                      <a:round/>
                      <a:headEnd type="none" w="med" len="med"/>
                      <a:tailEnd type="none" w="med" len="med"/>
                    </a:lnT>
                    <a:lnB w="38100" cap="flat" cmpd="sng" algn="ctr">
                      <a:solidFill>
                        <a:srgbClr val="05066D"/>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TextBox 9"/>
          <p:cNvSpPr txBox="1"/>
          <p:nvPr/>
        </p:nvSpPr>
        <p:spPr>
          <a:xfrm>
            <a:off x="408207" y="5183247"/>
            <a:ext cx="3996550" cy="1031241"/>
          </a:xfrm>
          <a:prstGeom prst="rect">
            <a:avLst/>
          </a:prstGeom>
        </p:spPr>
        <p:txBody>
          <a:bodyPr lIns="0" tIns="0" rIns="0" bIns="0" rtlCol="0" anchor="t">
            <a:spAutoFit/>
          </a:bodyPr>
          <a:lstStyle/>
          <a:p>
            <a:pPr algn="ctr">
              <a:lnSpc>
                <a:spcPts val="4059"/>
              </a:lnSpc>
              <a:spcBef>
                <a:spcPct val="0"/>
              </a:spcBef>
            </a:pPr>
            <a:r>
              <a:rPr lang="en-US" sz="2899">
                <a:solidFill>
                  <a:srgbClr val="000000"/>
                </a:solidFill>
                <a:latin typeface="Poppins Ultra-Bold"/>
              </a:rPr>
              <a:t>Portmanteu  test on original data</a:t>
            </a:r>
          </a:p>
        </p:txBody>
      </p:sp>
      <p:graphicFrame>
        <p:nvGraphicFramePr>
          <p:cNvPr id="10" name="Table 10"/>
          <p:cNvGraphicFramePr>
            <a:graphicFrameLocks noGrp="1"/>
          </p:cNvGraphicFramePr>
          <p:nvPr/>
        </p:nvGraphicFramePr>
        <p:xfrm>
          <a:off x="11268498" y="3288811"/>
          <a:ext cx="6597125" cy="5734051"/>
        </p:xfrm>
        <a:graphic>
          <a:graphicData uri="http://schemas.openxmlformats.org/drawingml/2006/table">
            <a:tbl>
              <a:tblPr/>
              <a:tblGrid>
                <a:gridCol w="1260716">
                  <a:extLst>
                    <a:ext uri="{9D8B030D-6E8A-4147-A177-3AD203B41FA5}">
                      <a16:colId xmlns:a16="http://schemas.microsoft.com/office/drawing/2014/main" val="20000"/>
                    </a:ext>
                  </a:extLst>
                </a:gridCol>
                <a:gridCol w="1807991">
                  <a:extLst>
                    <a:ext uri="{9D8B030D-6E8A-4147-A177-3AD203B41FA5}">
                      <a16:colId xmlns:a16="http://schemas.microsoft.com/office/drawing/2014/main" val="20001"/>
                    </a:ext>
                  </a:extLst>
                </a:gridCol>
                <a:gridCol w="1304498">
                  <a:extLst>
                    <a:ext uri="{9D8B030D-6E8A-4147-A177-3AD203B41FA5}">
                      <a16:colId xmlns:a16="http://schemas.microsoft.com/office/drawing/2014/main" val="20002"/>
                    </a:ext>
                  </a:extLst>
                </a:gridCol>
                <a:gridCol w="2223920">
                  <a:extLst>
                    <a:ext uri="{9D8B030D-6E8A-4147-A177-3AD203B41FA5}">
                      <a16:colId xmlns:a16="http://schemas.microsoft.com/office/drawing/2014/main" val="20003"/>
                    </a:ext>
                  </a:extLst>
                </a:gridCol>
              </a:tblGrid>
              <a:tr h="901339">
                <a:tc>
                  <a:txBody>
                    <a:bodyPr/>
                    <a:lstStyle/>
                    <a:p>
                      <a:pPr algn="ctr">
                        <a:lnSpc>
                          <a:spcPts val="2659"/>
                        </a:lnSpc>
                        <a:defRPr/>
                      </a:pPr>
                      <a:r>
                        <a:rPr lang="en-US" sz="1899">
                          <a:solidFill>
                            <a:srgbClr val="000000"/>
                          </a:solidFill>
                          <a:latin typeface="Poppins Bold"/>
                        </a:rPr>
                        <a:t>LAGS</a:t>
                      </a:r>
                      <a:endParaRPr lang="en-US" sz="1100"/>
                    </a:p>
                  </a:txBody>
                  <a:tcPr marL="190500" marR="190500" marT="190500" marB="190500" anchor="ctr">
                    <a:lnL w="38100" cap="flat" cmpd="sng" algn="ctr">
                      <a:solidFill>
                        <a:srgbClr val="05066D"/>
                      </a:solidFill>
                      <a:prstDash val="solid"/>
                      <a:round/>
                      <a:headEnd type="none" w="med" len="med"/>
                      <a:tailEnd type="none" w="med" len="med"/>
                    </a:lnL>
                    <a:lnR w="38100" cap="flat" cmpd="sng" algn="ctr">
                      <a:solidFill>
                        <a:srgbClr val="05066D"/>
                      </a:solidFill>
                      <a:prstDash val="solid"/>
                      <a:round/>
                      <a:headEnd type="none" w="med" len="med"/>
                      <a:tailEnd type="none" w="med" len="med"/>
                    </a:lnR>
                    <a:lnT w="38100" cap="flat" cmpd="sng" algn="ctr">
                      <a:solidFill>
                        <a:srgbClr val="05066D"/>
                      </a:solidFill>
                      <a:prstDash val="solid"/>
                      <a:round/>
                      <a:headEnd type="none" w="med" len="med"/>
                      <a:tailEnd type="none" w="med" len="med"/>
                    </a:lnT>
                    <a:lnB w="38100" cap="flat" cmpd="sng" algn="ctr">
                      <a:solidFill>
                        <a:srgbClr val="05066D"/>
                      </a:solidFill>
                      <a:prstDash val="solid"/>
                      <a:round/>
                      <a:headEnd type="none" w="med" len="med"/>
                      <a:tailEnd type="none" w="med" len="med"/>
                    </a:lnB>
                  </a:tcPr>
                </a:tc>
                <a:tc>
                  <a:txBody>
                    <a:bodyPr/>
                    <a:lstStyle/>
                    <a:p>
                      <a:pPr algn="ctr">
                        <a:lnSpc>
                          <a:spcPts val="2659"/>
                        </a:lnSpc>
                        <a:defRPr/>
                      </a:pPr>
                      <a:r>
                        <a:rPr lang="en-US" sz="1899">
                          <a:solidFill>
                            <a:srgbClr val="000000"/>
                          </a:solidFill>
                          <a:latin typeface="Poppins Ultra-Bold"/>
                        </a:rPr>
                        <a:t>STATISTIC   </a:t>
                      </a:r>
                      <a:endParaRPr lang="en-US" sz="1100"/>
                    </a:p>
                  </a:txBody>
                  <a:tcPr marL="190500" marR="190500" marT="190500" marB="190500" anchor="ctr">
                    <a:lnL w="38100" cap="flat" cmpd="sng" algn="ctr">
                      <a:solidFill>
                        <a:srgbClr val="05066D"/>
                      </a:solidFill>
                      <a:prstDash val="solid"/>
                      <a:round/>
                      <a:headEnd type="none" w="med" len="med"/>
                      <a:tailEnd type="none" w="med" len="med"/>
                    </a:lnL>
                    <a:lnR w="38100" cap="flat" cmpd="sng" algn="ctr">
                      <a:solidFill>
                        <a:srgbClr val="05066D"/>
                      </a:solidFill>
                      <a:prstDash val="solid"/>
                      <a:round/>
                      <a:headEnd type="none" w="med" len="med"/>
                      <a:tailEnd type="none" w="med" len="med"/>
                    </a:lnR>
                    <a:lnT w="38100" cap="flat" cmpd="sng" algn="ctr">
                      <a:solidFill>
                        <a:srgbClr val="05066D"/>
                      </a:solidFill>
                      <a:prstDash val="solid"/>
                      <a:round/>
                      <a:headEnd type="none" w="med" len="med"/>
                      <a:tailEnd type="none" w="med" len="med"/>
                    </a:lnT>
                    <a:lnB w="38100" cap="flat" cmpd="sng" algn="ctr">
                      <a:solidFill>
                        <a:srgbClr val="05066D"/>
                      </a:solidFill>
                      <a:prstDash val="solid"/>
                      <a:round/>
                      <a:headEnd type="none" w="med" len="med"/>
                      <a:tailEnd type="none" w="med" len="med"/>
                    </a:lnB>
                  </a:tcPr>
                </a:tc>
                <a:tc>
                  <a:txBody>
                    <a:bodyPr/>
                    <a:lstStyle/>
                    <a:p>
                      <a:pPr algn="ctr">
                        <a:lnSpc>
                          <a:spcPts val="2659"/>
                        </a:lnSpc>
                        <a:defRPr/>
                      </a:pPr>
                      <a:r>
                        <a:rPr lang="en-US" sz="1899">
                          <a:solidFill>
                            <a:srgbClr val="000000"/>
                          </a:solidFill>
                          <a:latin typeface="Poppins Ultra-Bold"/>
                        </a:rPr>
                        <a:t>DF</a:t>
                      </a:r>
                      <a:endParaRPr lang="en-US" sz="1100"/>
                    </a:p>
                  </a:txBody>
                  <a:tcPr marL="190500" marR="190500" marT="190500" marB="190500" anchor="ctr">
                    <a:lnL w="38100" cap="flat" cmpd="sng" algn="ctr">
                      <a:solidFill>
                        <a:srgbClr val="05066D"/>
                      </a:solidFill>
                      <a:prstDash val="solid"/>
                      <a:round/>
                      <a:headEnd type="none" w="med" len="med"/>
                      <a:tailEnd type="none" w="med" len="med"/>
                    </a:lnL>
                    <a:lnR w="38100" cap="flat" cmpd="sng" algn="ctr">
                      <a:solidFill>
                        <a:srgbClr val="05066D"/>
                      </a:solidFill>
                      <a:prstDash val="solid"/>
                      <a:round/>
                      <a:headEnd type="none" w="med" len="med"/>
                      <a:tailEnd type="none" w="med" len="med"/>
                    </a:lnR>
                    <a:lnT w="38100" cap="flat" cmpd="sng" algn="ctr">
                      <a:solidFill>
                        <a:srgbClr val="05066D"/>
                      </a:solidFill>
                      <a:prstDash val="solid"/>
                      <a:round/>
                      <a:headEnd type="none" w="med" len="med"/>
                      <a:tailEnd type="none" w="med" len="med"/>
                    </a:lnT>
                    <a:lnB w="38100" cap="flat" cmpd="sng" algn="ctr">
                      <a:solidFill>
                        <a:srgbClr val="05066D"/>
                      </a:solidFill>
                      <a:prstDash val="solid"/>
                      <a:round/>
                      <a:headEnd type="none" w="med" len="med"/>
                      <a:tailEnd type="none" w="med" len="med"/>
                    </a:lnB>
                  </a:tcPr>
                </a:tc>
                <a:tc>
                  <a:txBody>
                    <a:bodyPr/>
                    <a:lstStyle/>
                    <a:p>
                      <a:pPr algn="ctr">
                        <a:lnSpc>
                          <a:spcPts val="2659"/>
                        </a:lnSpc>
                        <a:defRPr/>
                      </a:pPr>
                      <a:r>
                        <a:rPr lang="en-US" sz="1899">
                          <a:solidFill>
                            <a:srgbClr val="000000"/>
                          </a:solidFill>
                          <a:latin typeface="Poppins Ultra-Bold"/>
                        </a:rPr>
                        <a:t>P-VALUE</a:t>
                      </a:r>
                      <a:endParaRPr lang="en-US" sz="1100"/>
                    </a:p>
                  </a:txBody>
                  <a:tcPr marL="190500" marR="190500" marT="190500" marB="190500" anchor="ctr">
                    <a:lnL w="38100" cap="flat" cmpd="sng" algn="ctr">
                      <a:solidFill>
                        <a:srgbClr val="05066D"/>
                      </a:solidFill>
                      <a:prstDash val="solid"/>
                      <a:round/>
                      <a:headEnd type="none" w="med" len="med"/>
                      <a:tailEnd type="none" w="med" len="med"/>
                    </a:lnL>
                    <a:lnR w="38100" cap="flat" cmpd="sng" algn="ctr">
                      <a:solidFill>
                        <a:srgbClr val="05066D"/>
                      </a:solidFill>
                      <a:prstDash val="solid"/>
                      <a:round/>
                      <a:headEnd type="none" w="med" len="med"/>
                      <a:tailEnd type="none" w="med" len="med"/>
                    </a:lnR>
                    <a:lnT w="38100" cap="flat" cmpd="sng" algn="ctr">
                      <a:solidFill>
                        <a:srgbClr val="05066D"/>
                      </a:solidFill>
                      <a:prstDash val="solid"/>
                      <a:round/>
                      <a:headEnd type="none" w="med" len="med"/>
                      <a:tailEnd type="none" w="med" len="med"/>
                    </a:lnT>
                    <a:lnB w="38100" cap="flat" cmpd="sng" algn="ctr">
                      <a:solidFill>
                        <a:srgbClr val="05066D"/>
                      </a:solidFill>
                      <a:prstDash val="solid"/>
                      <a:round/>
                      <a:headEnd type="none" w="med" len="med"/>
                      <a:tailEnd type="none" w="med" len="med"/>
                    </a:lnB>
                  </a:tcPr>
                </a:tc>
                <a:extLst>
                  <a:ext uri="{0D108BD9-81ED-4DB2-BD59-A6C34878D82A}">
                    <a16:rowId xmlns:a16="http://schemas.microsoft.com/office/drawing/2014/main" val="10000"/>
                  </a:ext>
                </a:extLst>
              </a:tr>
              <a:tr h="805452">
                <a:tc>
                  <a:txBody>
                    <a:bodyPr/>
                    <a:lstStyle/>
                    <a:p>
                      <a:pPr algn="ctr">
                        <a:lnSpc>
                          <a:spcPts val="2659"/>
                        </a:lnSpc>
                        <a:defRPr/>
                      </a:pPr>
                      <a:r>
                        <a:rPr lang="en-US" sz="1899">
                          <a:solidFill>
                            <a:srgbClr val="000000"/>
                          </a:solidFill>
                          <a:latin typeface="Canva Sans Bold"/>
                        </a:rPr>
                        <a:t>5</a:t>
                      </a:r>
                      <a:endParaRPr lang="en-US" sz="1100"/>
                    </a:p>
                  </a:txBody>
                  <a:tcPr marL="190500" marR="190500" marT="190500" marB="190500" anchor="ctr">
                    <a:lnL w="38100" cap="flat" cmpd="sng" algn="ctr">
                      <a:solidFill>
                        <a:srgbClr val="05066D"/>
                      </a:solidFill>
                      <a:prstDash val="solid"/>
                      <a:round/>
                      <a:headEnd type="none" w="med" len="med"/>
                      <a:tailEnd type="none" w="med" len="med"/>
                    </a:lnL>
                    <a:lnR w="38100" cap="flat" cmpd="sng" algn="ctr">
                      <a:solidFill>
                        <a:srgbClr val="05066D"/>
                      </a:solidFill>
                      <a:prstDash val="solid"/>
                      <a:round/>
                      <a:headEnd type="none" w="med" len="med"/>
                      <a:tailEnd type="none" w="med" len="med"/>
                    </a:lnR>
                    <a:lnT w="38100" cap="flat" cmpd="sng" algn="ctr">
                      <a:solidFill>
                        <a:srgbClr val="05066D"/>
                      </a:solidFill>
                      <a:prstDash val="solid"/>
                      <a:round/>
                      <a:headEnd type="none" w="med" len="med"/>
                      <a:tailEnd type="none" w="med" len="med"/>
                    </a:lnT>
                    <a:lnB w="38100" cap="flat" cmpd="sng" algn="ctr">
                      <a:solidFill>
                        <a:srgbClr val="05066D"/>
                      </a:solidFill>
                      <a:prstDash val="solid"/>
                      <a:round/>
                      <a:headEnd type="none" w="med" len="med"/>
                      <a:tailEnd type="none" w="med" len="med"/>
                    </a:lnB>
                  </a:tcPr>
                </a:tc>
                <a:tc>
                  <a:txBody>
                    <a:bodyPr/>
                    <a:lstStyle/>
                    <a:p>
                      <a:pPr algn="ctr">
                        <a:lnSpc>
                          <a:spcPts val="2659"/>
                        </a:lnSpc>
                        <a:defRPr/>
                      </a:pPr>
                      <a:r>
                        <a:rPr lang="en-US" sz="1899">
                          <a:solidFill>
                            <a:srgbClr val="000000"/>
                          </a:solidFill>
                          <a:latin typeface="Canva Sans"/>
                        </a:rPr>
                        <a:t>196.8254  </a:t>
                      </a:r>
                      <a:endParaRPr lang="en-US" sz="1100"/>
                    </a:p>
                  </a:txBody>
                  <a:tcPr marL="190500" marR="190500" marT="190500" marB="190500" anchor="ctr">
                    <a:lnL w="38100" cap="flat" cmpd="sng" algn="ctr">
                      <a:solidFill>
                        <a:srgbClr val="05066D"/>
                      </a:solidFill>
                      <a:prstDash val="solid"/>
                      <a:round/>
                      <a:headEnd type="none" w="med" len="med"/>
                      <a:tailEnd type="none" w="med" len="med"/>
                    </a:lnL>
                    <a:lnR w="38100" cap="flat" cmpd="sng" algn="ctr">
                      <a:solidFill>
                        <a:srgbClr val="05066D"/>
                      </a:solidFill>
                      <a:prstDash val="solid"/>
                      <a:round/>
                      <a:headEnd type="none" w="med" len="med"/>
                      <a:tailEnd type="none" w="med" len="med"/>
                    </a:lnR>
                    <a:lnT w="38100" cap="flat" cmpd="sng" algn="ctr">
                      <a:solidFill>
                        <a:srgbClr val="05066D"/>
                      </a:solidFill>
                      <a:prstDash val="solid"/>
                      <a:round/>
                      <a:headEnd type="none" w="med" len="med"/>
                      <a:tailEnd type="none" w="med" len="med"/>
                    </a:lnT>
                    <a:lnB w="38100" cap="flat" cmpd="sng" algn="ctr">
                      <a:solidFill>
                        <a:srgbClr val="05066D"/>
                      </a:solidFill>
                      <a:prstDash val="solid"/>
                      <a:round/>
                      <a:headEnd type="none" w="med" len="med"/>
                      <a:tailEnd type="none" w="med" len="med"/>
                    </a:lnB>
                  </a:tcPr>
                </a:tc>
                <a:tc>
                  <a:txBody>
                    <a:bodyPr/>
                    <a:lstStyle/>
                    <a:p>
                      <a:pPr algn="ctr">
                        <a:lnSpc>
                          <a:spcPts val="2659"/>
                        </a:lnSpc>
                        <a:defRPr/>
                      </a:pPr>
                      <a:r>
                        <a:rPr lang="en-US" sz="1899">
                          <a:solidFill>
                            <a:srgbClr val="000000"/>
                          </a:solidFill>
                          <a:latin typeface="Canva Sans"/>
                        </a:rPr>
                        <a:t>180</a:t>
                      </a:r>
                      <a:endParaRPr lang="en-US" sz="1100"/>
                    </a:p>
                  </a:txBody>
                  <a:tcPr marL="190500" marR="190500" marT="190500" marB="190500" anchor="ctr">
                    <a:lnL w="38100" cap="flat" cmpd="sng" algn="ctr">
                      <a:solidFill>
                        <a:srgbClr val="05066D"/>
                      </a:solidFill>
                      <a:prstDash val="solid"/>
                      <a:round/>
                      <a:headEnd type="none" w="med" len="med"/>
                      <a:tailEnd type="none" w="med" len="med"/>
                    </a:lnL>
                    <a:lnR w="38100" cap="flat" cmpd="sng" algn="ctr">
                      <a:solidFill>
                        <a:srgbClr val="05066D"/>
                      </a:solidFill>
                      <a:prstDash val="solid"/>
                      <a:round/>
                      <a:headEnd type="none" w="med" len="med"/>
                      <a:tailEnd type="none" w="med" len="med"/>
                    </a:lnR>
                    <a:lnT w="38100" cap="flat" cmpd="sng" algn="ctr">
                      <a:solidFill>
                        <a:srgbClr val="05066D"/>
                      </a:solidFill>
                      <a:prstDash val="solid"/>
                      <a:round/>
                      <a:headEnd type="none" w="med" len="med"/>
                      <a:tailEnd type="none" w="med" len="med"/>
                    </a:lnT>
                    <a:lnB w="38100" cap="flat" cmpd="sng" algn="ctr">
                      <a:solidFill>
                        <a:srgbClr val="05066D"/>
                      </a:solidFill>
                      <a:prstDash val="solid"/>
                      <a:round/>
                      <a:headEnd type="none" w="med" len="med"/>
                      <a:tailEnd type="none" w="med" len="med"/>
                    </a:lnB>
                  </a:tcPr>
                </a:tc>
                <a:tc>
                  <a:txBody>
                    <a:bodyPr/>
                    <a:lstStyle/>
                    <a:p>
                      <a:pPr algn="ctr">
                        <a:lnSpc>
                          <a:spcPts val="2659"/>
                        </a:lnSpc>
                        <a:defRPr/>
                      </a:pPr>
                      <a:r>
                        <a:rPr lang="en-US" sz="1899">
                          <a:solidFill>
                            <a:srgbClr val="000000"/>
                          </a:solidFill>
                          <a:latin typeface="Canva Sans"/>
                        </a:rPr>
                        <a:t>0.18527623</a:t>
                      </a:r>
                      <a:endParaRPr lang="en-US" sz="1100"/>
                    </a:p>
                  </a:txBody>
                  <a:tcPr marL="190500" marR="190500" marT="190500" marB="190500" anchor="ctr">
                    <a:lnL w="38100" cap="flat" cmpd="sng" algn="ctr">
                      <a:solidFill>
                        <a:srgbClr val="05066D"/>
                      </a:solidFill>
                      <a:prstDash val="solid"/>
                      <a:round/>
                      <a:headEnd type="none" w="med" len="med"/>
                      <a:tailEnd type="none" w="med" len="med"/>
                    </a:lnL>
                    <a:lnR w="38100" cap="flat" cmpd="sng" algn="ctr">
                      <a:solidFill>
                        <a:srgbClr val="05066D"/>
                      </a:solidFill>
                      <a:prstDash val="solid"/>
                      <a:round/>
                      <a:headEnd type="none" w="med" len="med"/>
                      <a:tailEnd type="none" w="med" len="med"/>
                    </a:lnR>
                    <a:lnT w="38100" cap="flat" cmpd="sng" algn="ctr">
                      <a:solidFill>
                        <a:srgbClr val="05066D"/>
                      </a:solidFill>
                      <a:prstDash val="solid"/>
                      <a:round/>
                      <a:headEnd type="none" w="med" len="med"/>
                      <a:tailEnd type="none" w="med" len="med"/>
                    </a:lnT>
                    <a:lnB w="38100" cap="flat" cmpd="sng" algn="ctr">
                      <a:solidFill>
                        <a:srgbClr val="05066D"/>
                      </a:solidFill>
                      <a:prstDash val="solid"/>
                      <a:round/>
                      <a:headEnd type="none" w="med" len="med"/>
                      <a:tailEnd type="none" w="med" len="med"/>
                    </a:lnB>
                  </a:tcPr>
                </a:tc>
                <a:extLst>
                  <a:ext uri="{0D108BD9-81ED-4DB2-BD59-A6C34878D82A}">
                    <a16:rowId xmlns:a16="http://schemas.microsoft.com/office/drawing/2014/main" val="10001"/>
                  </a:ext>
                </a:extLst>
              </a:tr>
              <a:tr h="805452">
                <a:tc>
                  <a:txBody>
                    <a:bodyPr/>
                    <a:lstStyle/>
                    <a:p>
                      <a:pPr algn="ctr">
                        <a:lnSpc>
                          <a:spcPts val="2659"/>
                        </a:lnSpc>
                        <a:defRPr/>
                      </a:pPr>
                      <a:r>
                        <a:rPr lang="en-US" sz="1899">
                          <a:solidFill>
                            <a:srgbClr val="000000"/>
                          </a:solidFill>
                          <a:latin typeface="Canva Sans Bold"/>
                        </a:rPr>
                        <a:t>10</a:t>
                      </a:r>
                      <a:endParaRPr lang="en-US" sz="1100"/>
                    </a:p>
                  </a:txBody>
                  <a:tcPr marL="190500" marR="190500" marT="190500" marB="190500" anchor="ctr">
                    <a:lnL w="38100" cap="flat" cmpd="sng" algn="ctr">
                      <a:solidFill>
                        <a:srgbClr val="05066D"/>
                      </a:solidFill>
                      <a:prstDash val="solid"/>
                      <a:round/>
                      <a:headEnd type="none" w="med" len="med"/>
                      <a:tailEnd type="none" w="med" len="med"/>
                    </a:lnL>
                    <a:lnR w="38100" cap="flat" cmpd="sng" algn="ctr">
                      <a:solidFill>
                        <a:srgbClr val="05066D"/>
                      </a:solidFill>
                      <a:prstDash val="solid"/>
                      <a:round/>
                      <a:headEnd type="none" w="med" len="med"/>
                      <a:tailEnd type="none" w="med" len="med"/>
                    </a:lnR>
                    <a:lnT w="38100" cap="flat" cmpd="sng" algn="ctr">
                      <a:solidFill>
                        <a:srgbClr val="05066D"/>
                      </a:solidFill>
                      <a:prstDash val="solid"/>
                      <a:round/>
                      <a:headEnd type="none" w="med" len="med"/>
                      <a:tailEnd type="none" w="med" len="med"/>
                    </a:lnT>
                    <a:lnB w="38100" cap="flat" cmpd="sng" algn="ctr">
                      <a:solidFill>
                        <a:srgbClr val="05066D"/>
                      </a:solidFill>
                      <a:prstDash val="solid"/>
                      <a:round/>
                      <a:headEnd type="none" w="med" len="med"/>
                      <a:tailEnd type="none" w="med" len="med"/>
                    </a:lnB>
                  </a:tcPr>
                </a:tc>
                <a:tc>
                  <a:txBody>
                    <a:bodyPr/>
                    <a:lstStyle/>
                    <a:p>
                      <a:pPr algn="ctr">
                        <a:lnSpc>
                          <a:spcPts val="2659"/>
                        </a:lnSpc>
                        <a:defRPr/>
                      </a:pPr>
                      <a:r>
                        <a:rPr lang="en-US" sz="1899">
                          <a:solidFill>
                            <a:srgbClr val="000000"/>
                          </a:solidFill>
                          <a:latin typeface="Canva Sans"/>
                        </a:rPr>
                        <a:t>377.6877  </a:t>
                      </a:r>
                      <a:endParaRPr lang="en-US" sz="1100"/>
                    </a:p>
                  </a:txBody>
                  <a:tcPr marL="190500" marR="190500" marT="190500" marB="190500" anchor="ctr">
                    <a:lnL w="38100" cap="flat" cmpd="sng" algn="ctr">
                      <a:solidFill>
                        <a:srgbClr val="05066D"/>
                      </a:solidFill>
                      <a:prstDash val="solid"/>
                      <a:round/>
                      <a:headEnd type="none" w="med" len="med"/>
                      <a:tailEnd type="none" w="med" len="med"/>
                    </a:lnL>
                    <a:lnR w="38100" cap="flat" cmpd="sng" algn="ctr">
                      <a:solidFill>
                        <a:srgbClr val="05066D"/>
                      </a:solidFill>
                      <a:prstDash val="solid"/>
                      <a:round/>
                      <a:headEnd type="none" w="med" len="med"/>
                      <a:tailEnd type="none" w="med" len="med"/>
                    </a:lnR>
                    <a:lnT w="38100" cap="flat" cmpd="sng" algn="ctr">
                      <a:solidFill>
                        <a:srgbClr val="05066D"/>
                      </a:solidFill>
                      <a:prstDash val="solid"/>
                      <a:round/>
                      <a:headEnd type="none" w="med" len="med"/>
                      <a:tailEnd type="none" w="med" len="med"/>
                    </a:lnT>
                    <a:lnB w="38100" cap="flat" cmpd="sng" algn="ctr">
                      <a:solidFill>
                        <a:srgbClr val="05066D"/>
                      </a:solidFill>
                      <a:prstDash val="solid"/>
                      <a:round/>
                      <a:headEnd type="none" w="med" len="med"/>
                      <a:tailEnd type="none" w="med" len="med"/>
                    </a:lnB>
                  </a:tcPr>
                </a:tc>
                <a:tc>
                  <a:txBody>
                    <a:bodyPr/>
                    <a:lstStyle/>
                    <a:p>
                      <a:pPr algn="ctr">
                        <a:lnSpc>
                          <a:spcPts val="2659"/>
                        </a:lnSpc>
                        <a:defRPr/>
                      </a:pPr>
                      <a:r>
                        <a:rPr lang="en-US" sz="1899">
                          <a:solidFill>
                            <a:srgbClr val="000000"/>
                          </a:solidFill>
                          <a:latin typeface="Canva Sans"/>
                        </a:rPr>
                        <a:t>360</a:t>
                      </a:r>
                      <a:endParaRPr lang="en-US" sz="1100"/>
                    </a:p>
                  </a:txBody>
                  <a:tcPr marL="190500" marR="190500" marT="190500" marB="190500" anchor="ctr">
                    <a:lnL w="38100" cap="flat" cmpd="sng" algn="ctr">
                      <a:solidFill>
                        <a:srgbClr val="05066D"/>
                      </a:solidFill>
                      <a:prstDash val="solid"/>
                      <a:round/>
                      <a:headEnd type="none" w="med" len="med"/>
                      <a:tailEnd type="none" w="med" len="med"/>
                    </a:lnL>
                    <a:lnR w="38100" cap="flat" cmpd="sng" algn="ctr">
                      <a:solidFill>
                        <a:srgbClr val="05066D"/>
                      </a:solidFill>
                      <a:prstDash val="solid"/>
                      <a:round/>
                      <a:headEnd type="none" w="med" len="med"/>
                      <a:tailEnd type="none" w="med" len="med"/>
                    </a:lnR>
                    <a:lnT w="38100" cap="flat" cmpd="sng" algn="ctr">
                      <a:solidFill>
                        <a:srgbClr val="05066D"/>
                      </a:solidFill>
                      <a:prstDash val="solid"/>
                      <a:round/>
                      <a:headEnd type="none" w="med" len="med"/>
                      <a:tailEnd type="none" w="med" len="med"/>
                    </a:lnT>
                    <a:lnB w="38100" cap="flat" cmpd="sng" algn="ctr">
                      <a:solidFill>
                        <a:srgbClr val="05066D"/>
                      </a:solidFill>
                      <a:prstDash val="solid"/>
                      <a:round/>
                      <a:headEnd type="none" w="med" len="med"/>
                      <a:tailEnd type="none" w="med" len="med"/>
                    </a:lnB>
                  </a:tcPr>
                </a:tc>
                <a:tc>
                  <a:txBody>
                    <a:bodyPr/>
                    <a:lstStyle/>
                    <a:p>
                      <a:pPr algn="ctr">
                        <a:lnSpc>
                          <a:spcPts val="2659"/>
                        </a:lnSpc>
                        <a:defRPr/>
                      </a:pPr>
                      <a:r>
                        <a:rPr lang="en-US" sz="1899">
                          <a:solidFill>
                            <a:srgbClr val="000000"/>
                          </a:solidFill>
                          <a:latin typeface="Canva Sans"/>
                        </a:rPr>
                        <a:t>0.25033591</a:t>
                      </a:r>
                      <a:endParaRPr lang="en-US" sz="1100"/>
                    </a:p>
                  </a:txBody>
                  <a:tcPr marL="190500" marR="190500" marT="190500" marB="190500" anchor="ctr">
                    <a:lnL w="38100" cap="flat" cmpd="sng" algn="ctr">
                      <a:solidFill>
                        <a:srgbClr val="05066D"/>
                      </a:solidFill>
                      <a:prstDash val="solid"/>
                      <a:round/>
                      <a:headEnd type="none" w="med" len="med"/>
                      <a:tailEnd type="none" w="med" len="med"/>
                    </a:lnL>
                    <a:lnR w="38100" cap="flat" cmpd="sng" algn="ctr">
                      <a:solidFill>
                        <a:srgbClr val="05066D"/>
                      </a:solidFill>
                      <a:prstDash val="solid"/>
                      <a:round/>
                      <a:headEnd type="none" w="med" len="med"/>
                      <a:tailEnd type="none" w="med" len="med"/>
                    </a:lnR>
                    <a:lnT w="38100" cap="flat" cmpd="sng" algn="ctr">
                      <a:solidFill>
                        <a:srgbClr val="05066D"/>
                      </a:solidFill>
                      <a:prstDash val="solid"/>
                      <a:round/>
                      <a:headEnd type="none" w="med" len="med"/>
                      <a:tailEnd type="none" w="med" len="med"/>
                    </a:lnT>
                    <a:lnB w="38100" cap="flat" cmpd="sng" algn="ctr">
                      <a:solidFill>
                        <a:srgbClr val="05066D"/>
                      </a:solidFill>
                      <a:prstDash val="solid"/>
                      <a:round/>
                      <a:headEnd type="none" w="med" len="med"/>
                      <a:tailEnd type="none" w="med" len="med"/>
                    </a:lnB>
                  </a:tcPr>
                </a:tc>
                <a:extLst>
                  <a:ext uri="{0D108BD9-81ED-4DB2-BD59-A6C34878D82A}">
                    <a16:rowId xmlns:a16="http://schemas.microsoft.com/office/drawing/2014/main" val="10002"/>
                  </a:ext>
                </a:extLst>
              </a:tr>
              <a:tr h="805452">
                <a:tc>
                  <a:txBody>
                    <a:bodyPr/>
                    <a:lstStyle/>
                    <a:p>
                      <a:pPr algn="ctr">
                        <a:lnSpc>
                          <a:spcPts val="2659"/>
                        </a:lnSpc>
                        <a:defRPr/>
                      </a:pPr>
                      <a:r>
                        <a:rPr lang="en-US" sz="1899">
                          <a:solidFill>
                            <a:srgbClr val="000000"/>
                          </a:solidFill>
                          <a:latin typeface="Canva Sans Bold"/>
                        </a:rPr>
                        <a:t>15</a:t>
                      </a:r>
                      <a:endParaRPr lang="en-US" sz="1100"/>
                    </a:p>
                  </a:txBody>
                  <a:tcPr marL="190500" marR="190500" marT="190500" marB="190500" anchor="ctr">
                    <a:lnL w="38100" cap="flat" cmpd="sng" algn="ctr">
                      <a:solidFill>
                        <a:srgbClr val="05066D"/>
                      </a:solidFill>
                      <a:prstDash val="solid"/>
                      <a:round/>
                      <a:headEnd type="none" w="med" len="med"/>
                      <a:tailEnd type="none" w="med" len="med"/>
                    </a:lnL>
                    <a:lnR w="38100" cap="flat" cmpd="sng" algn="ctr">
                      <a:solidFill>
                        <a:srgbClr val="05066D"/>
                      </a:solidFill>
                      <a:prstDash val="solid"/>
                      <a:round/>
                      <a:headEnd type="none" w="med" len="med"/>
                      <a:tailEnd type="none" w="med" len="med"/>
                    </a:lnR>
                    <a:lnT w="38100" cap="flat" cmpd="sng" algn="ctr">
                      <a:solidFill>
                        <a:srgbClr val="05066D"/>
                      </a:solidFill>
                      <a:prstDash val="solid"/>
                      <a:round/>
                      <a:headEnd type="none" w="med" len="med"/>
                      <a:tailEnd type="none" w="med" len="med"/>
                    </a:lnT>
                    <a:lnB w="38100" cap="flat" cmpd="sng" algn="ctr">
                      <a:solidFill>
                        <a:srgbClr val="05066D"/>
                      </a:solidFill>
                      <a:prstDash val="solid"/>
                      <a:round/>
                      <a:headEnd type="none" w="med" len="med"/>
                      <a:tailEnd type="none" w="med" len="med"/>
                    </a:lnB>
                  </a:tcPr>
                </a:tc>
                <a:tc>
                  <a:txBody>
                    <a:bodyPr/>
                    <a:lstStyle/>
                    <a:p>
                      <a:pPr algn="ctr">
                        <a:lnSpc>
                          <a:spcPts val="2659"/>
                        </a:lnSpc>
                        <a:defRPr/>
                      </a:pPr>
                      <a:r>
                        <a:rPr lang="en-US" sz="1899">
                          <a:solidFill>
                            <a:srgbClr val="000000"/>
                          </a:solidFill>
                          <a:latin typeface="Canva Sans"/>
                        </a:rPr>
                        <a:t>555.6713  </a:t>
                      </a:r>
                      <a:endParaRPr lang="en-US" sz="1100"/>
                    </a:p>
                  </a:txBody>
                  <a:tcPr marL="190500" marR="190500" marT="190500" marB="190500" anchor="ctr">
                    <a:lnL w="38100" cap="flat" cmpd="sng" algn="ctr">
                      <a:solidFill>
                        <a:srgbClr val="05066D"/>
                      </a:solidFill>
                      <a:prstDash val="solid"/>
                      <a:round/>
                      <a:headEnd type="none" w="med" len="med"/>
                      <a:tailEnd type="none" w="med" len="med"/>
                    </a:lnL>
                    <a:lnR w="38100" cap="flat" cmpd="sng" algn="ctr">
                      <a:solidFill>
                        <a:srgbClr val="05066D"/>
                      </a:solidFill>
                      <a:prstDash val="solid"/>
                      <a:round/>
                      <a:headEnd type="none" w="med" len="med"/>
                      <a:tailEnd type="none" w="med" len="med"/>
                    </a:lnR>
                    <a:lnT w="38100" cap="flat" cmpd="sng" algn="ctr">
                      <a:solidFill>
                        <a:srgbClr val="05066D"/>
                      </a:solidFill>
                      <a:prstDash val="solid"/>
                      <a:round/>
                      <a:headEnd type="none" w="med" len="med"/>
                      <a:tailEnd type="none" w="med" len="med"/>
                    </a:lnT>
                    <a:lnB w="38100" cap="flat" cmpd="sng" algn="ctr">
                      <a:solidFill>
                        <a:srgbClr val="05066D"/>
                      </a:solidFill>
                      <a:prstDash val="solid"/>
                      <a:round/>
                      <a:headEnd type="none" w="med" len="med"/>
                      <a:tailEnd type="none" w="med" len="med"/>
                    </a:lnB>
                  </a:tcPr>
                </a:tc>
                <a:tc>
                  <a:txBody>
                    <a:bodyPr/>
                    <a:lstStyle/>
                    <a:p>
                      <a:pPr algn="ctr">
                        <a:lnSpc>
                          <a:spcPts val="2659"/>
                        </a:lnSpc>
                        <a:defRPr/>
                      </a:pPr>
                      <a:r>
                        <a:rPr lang="en-US" sz="1899">
                          <a:solidFill>
                            <a:srgbClr val="000000"/>
                          </a:solidFill>
                          <a:latin typeface="Canva Sans"/>
                        </a:rPr>
                        <a:t>540</a:t>
                      </a:r>
                      <a:endParaRPr lang="en-US" sz="1100"/>
                    </a:p>
                  </a:txBody>
                  <a:tcPr marL="190500" marR="190500" marT="190500" marB="190500" anchor="ctr">
                    <a:lnL w="38100" cap="flat" cmpd="sng" algn="ctr">
                      <a:solidFill>
                        <a:srgbClr val="05066D"/>
                      </a:solidFill>
                      <a:prstDash val="solid"/>
                      <a:round/>
                      <a:headEnd type="none" w="med" len="med"/>
                      <a:tailEnd type="none" w="med" len="med"/>
                    </a:lnL>
                    <a:lnR w="38100" cap="flat" cmpd="sng" algn="ctr">
                      <a:solidFill>
                        <a:srgbClr val="05066D"/>
                      </a:solidFill>
                      <a:prstDash val="solid"/>
                      <a:round/>
                      <a:headEnd type="none" w="med" len="med"/>
                      <a:tailEnd type="none" w="med" len="med"/>
                    </a:lnR>
                    <a:lnT w="38100" cap="flat" cmpd="sng" algn="ctr">
                      <a:solidFill>
                        <a:srgbClr val="05066D"/>
                      </a:solidFill>
                      <a:prstDash val="solid"/>
                      <a:round/>
                      <a:headEnd type="none" w="med" len="med"/>
                      <a:tailEnd type="none" w="med" len="med"/>
                    </a:lnT>
                    <a:lnB w="38100" cap="flat" cmpd="sng" algn="ctr">
                      <a:solidFill>
                        <a:srgbClr val="05066D"/>
                      </a:solidFill>
                      <a:prstDash val="solid"/>
                      <a:round/>
                      <a:headEnd type="none" w="med" len="med"/>
                      <a:tailEnd type="none" w="med" len="med"/>
                    </a:lnB>
                  </a:tcPr>
                </a:tc>
                <a:tc>
                  <a:txBody>
                    <a:bodyPr/>
                    <a:lstStyle/>
                    <a:p>
                      <a:pPr algn="ctr">
                        <a:lnSpc>
                          <a:spcPts val="2659"/>
                        </a:lnSpc>
                        <a:defRPr/>
                      </a:pPr>
                      <a:r>
                        <a:rPr lang="en-US" sz="1899">
                          <a:solidFill>
                            <a:srgbClr val="000000"/>
                          </a:solidFill>
                          <a:latin typeface="Canva Sans"/>
                        </a:rPr>
                        <a:t>0.31115968</a:t>
                      </a:r>
                      <a:endParaRPr lang="en-US" sz="1100"/>
                    </a:p>
                  </a:txBody>
                  <a:tcPr marL="190500" marR="190500" marT="190500" marB="190500" anchor="ctr">
                    <a:lnL w="38100" cap="flat" cmpd="sng" algn="ctr">
                      <a:solidFill>
                        <a:srgbClr val="05066D"/>
                      </a:solidFill>
                      <a:prstDash val="solid"/>
                      <a:round/>
                      <a:headEnd type="none" w="med" len="med"/>
                      <a:tailEnd type="none" w="med" len="med"/>
                    </a:lnL>
                    <a:lnR w="38100" cap="flat" cmpd="sng" algn="ctr">
                      <a:solidFill>
                        <a:srgbClr val="05066D"/>
                      </a:solidFill>
                      <a:prstDash val="solid"/>
                      <a:round/>
                      <a:headEnd type="none" w="med" len="med"/>
                      <a:tailEnd type="none" w="med" len="med"/>
                    </a:lnR>
                    <a:lnT w="38100" cap="flat" cmpd="sng" algn="ctr">
                      <a:solidFill>
                        <a:srgbClr val="05066D"/>
                      </a:solidFill>
                      <a:prstDash val="solid"/>
                      <a:round/>
                      <a:headEnd type="none" w="med" len="med"/>
                      <a:tailEnd type="none" w="med" len="med"/>
                    </a:lnT>
                    <a:lnB w="38100" cap="flat" cmpd="sng" algn="ctr">
                      <a:solidFill>
                        <a:srgbClr val="05066D"/>
                      </a:solidFill>
                      <a:prstDash val="solid"/>
                      <a:round/>
                      <a:headEnd type="none" w="med" len="med"/>
                      <a:tailEnd type="none" w="med" len="med"/>
                    </a:lnB>
                  </a:tcPr>
                </a:tc>
                <a:extLst>
                  <a:ext uri="{0D108BD9-81ED-4DB2-BD59-A6C34878D82A}">
                    <a16:rowId xmlns:a16="http://schemas.microsoft.com/office/drawing/2014/main" val="10003"/>
                  </a:ext>
                </a:extLst>
              </a:tr>
              <a:tr h="805452">
                <a:tc>
                  <a:txBody>
                    <a:bodyPr/>
                    <a:lstStyle/>
                    <a:p>
                      <a:pPr algn="ctr">
                        <a:lnSpc>
                          <a:spcPts val="2659"/>
                        </a:lnSpc>
                        <a:defRPr/>
                      </a:pPr>
                      <a:r>
                        <a:rPr lang="en-US" sz="1899">
                          <a:solidFill>
                            <a:srgbClr val="000000"/>
                          </a:solidFill>
                          <a:latin typeface="Canva Sans Bold"/>
                        </a:rPr>
                        <a:t>20</a:t>
                      </a:r>
                      <a:endParaRPr lang="en-US" sz="1100"/>
                    </a:p>
                  </a:txBody>
                  <a:tcPr marL="190500" marR="190500" marT="190500" marB="190500" anchor="ctr">
                    <a:lnL w="38100" cap="flat" cmpd="sng" algn="ctr">
                      <a:solidFill>
                        <a:srgbClr val="05066D"/>
                      </a:solidFill>
                      <a:prstDash val="solid"/>
                      <a:round/>
                      <a:headEnd type="none" w="med" len="med"/>
                      <a:tailEnd type="none" w="med" len="med"/>
                    </a:lnL>
                    <a:lnR w="38100" cap="flat" cmpd="sng" algn="ctr">
                      <a:solidFill>
                        <a:srgbClr val="05066D"/>
                      </a:solidFill>
                      <a:prstDash val="solid"/>
                      <a:round/>
                      <a:headEnd type="none" w="med" len="med"/>
                      <a:tailEnd type="none" w="med" len="med"/>
                    </a:lnR>
                    <a:lnT w="38100" cap="flat" cmpd="sng" algn="ctr">
                      <a:solidFill>
                        <a:srgbClr val="05066D"/>
                      </a:solidFill>
                      <a:prstDash val="solid"/>
                      <a:round/>
                      <a:headEnd type="none" w="med" len="med"/>
                      <a:tailEnd type="none" w="med" len="med"/>
                    </a:lnT>
                    <a:lnB w="38100" cap="flat" cmpd="sng" algn="ctr">
                      <a:solidFill>
                        <a:srgbClr val="05066D"/>
                      </a:solidFill>
                      <a:prstDash val="solid"/>
                      <a:round/>
                      <a:headEnd type="none" w="med" len="med"/>
                      <a:tailEnd type="none" w="med" len="med"/>
                    </a:lnB>
                  </a:tcPr>
                </a:tc>
                <a:tc>
                  <a:txBody>
                    <a:bodyPr/>
                    <a:lstStyle/>
                    <a:p>
                      <a:pPr algn="ctr">
                        <a:lnSpc>
                          <a:spcPts val="2659"/>
                        </a:lnSpc>
                        <a:defRPr/>
                      </a:pPr>
                      <a:r>
                        <a:rPr lang="en-US" sz="1899">
                          <a:solidFill>
                            <a:srgbClr val="000000"/>
                          </a:solidFill>
                          <a:latin typeface="Canva Sans"/>
                        </a:rPr>
                        <a:t>733.6065  </a:t>
                      </a:r>
                      <a:endParaRPr lang="en-US" sz="1100"/>
                    </a:p>
                  </a:txBody>
                  <a:tcPr marL="190500" marR="190500" marT="190500" marB="190500" anchor="ctr">
                    <a:lnL w="38100" cap="flat" cmpd="sng" algn="ctr">
                      <a:solidFill>
                        <a:srgbClr val="05066D"/>
                      </a:solidFill>
                      <a:prstDash val="solid"/>
                      <a:round/>
                      <a:headEnd type="none" w="med" len="med"/>
                      <a:tailEnd type="none" w="med" len="med"/>
                    </a:lnL>
                    <a:lnR w="38100" cap="flat" cmpd="sng" algn="ctr">
                      <a:solidFill>
                        <a:srgbClr val="05066D"/>
                      </a:solidFill>
                      <a:prstDash val="solid"/>
                      <a:round/>
                      <a:headEnd type="none" w="med" len="med"/>
                      <a:tailEnd type="none" w="med" len="med"/>
                    </a:lnR>
                    <a:lnT w="38100" cap="flat" cmpd="sng" algn="ctr">
                      <a:solidFill>
                        <a:srgbClr val="05066D"/>
                      </a:solidFill>
                      <a:prstDash val="solid"/>
                      <a:round/>
                      <a:headEnd type="none" w="med" len="med"/>
                      <a:tailEnd type="none" w="med" len="med"/>
                    </a:lnT>
                    <a:lnB w="38100" cap="flat" cmpd="sng" algn="ctr">
                      <a:solidFill>
                        <a:srgbClr val="05066D"/>
                      </a:solidFill>
                      <a:prstDash val="solid"/>
                      <a:round/>
                      <a:headEnd type="none" w="med" len="med"/>
                      <a:tailEnd type="none" w="med" len="med"/>
                    </a:lnB>
                  </a:tcPr>
                </a:tc>
                <a:tc>
                  <a:txBody>
                    <a:bodyPr/>
                    <a:lstStyle/>
                    <a:p>
                      <a:pPr algn="ctr">
                        <a:lnSpc>
                          <a:spcPts val="2659"/>
                        </a:lnSpc>
                        <a:defRPr/>
                      </a:pPr>
                      <a:r>
                        <a:rPr lang="en-US" sz="1899">
                          <a:solidFill>
                            <a:srgbClr val="000000"/>
                          </a:solidFill>
                          <a:latin typeface="Canva Sans"/>
                        </a:rPr>
                        <a:t>720</a:t>
                      </a:r>
                      <a:endParaRPr lang="en-US" sz="1100"/>
                    </a:p>
                  </a:txBody>
                  <a:tcPr marL="190500" marR="190500" marT="190500" marB="190500" anchor="ctr">
                    <a:lnL w="38100" cap="flat" cmpd="sng" algn="ctr">
                      <a:solidFill>
                        <a:srgbClr val="05066D"/>
                      </a:solidFill>
                      <a:prstDash val="solid"/>
                      <a:round/>
                      <a:headEnd type="none" w="med" len="med"/>
                      <a:tailEnd type="none" w="med" len="med"/>
                    </a:lnL>
                    <a:lnR w="38100" cap="flat" cmpd="sng" algn="ctr">
                      <a:solidFill>
                        <a:srgbClr val="05066D"/>
                      </a:solidFill>
                      <a:prstDash val="solid"/>
                      <a:round/>
                      <a:headEnd type="none" w="med" len="med"/>
                      <a:tailEnd type="none" w="med" len="med"/>
                    </a:lnR>
                    <a:lnT w="38100" cap="flat" cmpd="sng" algn="ctr">
                      <a:solidFill>
                        <a:srgbClr val="05066D"/>
                      </a:solidFill>
                      <a:prstDash val="solid"/>
                      <a:round/>
                      <a:headEnd type="none" w="med" len="med"/>
                      <a:tailEnd type="none" w="med" len="med"/>
                    </a:lnT>
                    <a:lnB w="38100" cap="flat" cmpd="sng" algn="ctr">
                      <a:solidFill>
                        <a:srgbClr val="05066D"/>
                      </a:solidFill>
                      <a:prstDash val="solid"/>
                      <a:round/>
                      <a:headEnd type="none" w="med" len="med"/>
                      <a:tailEnd type="none" w="med" len="med"/>
                    </a:lnB>
                  </a:tcPr>
                </a:tc>
                <a:tc>
                  <a:txBody>
                    <a:bodyPr/>
                    <a:lstStyle/>
                    <a:p>
                      <a:pPr algn="ctr">
                        <a:lnSpc>
                          <a:spcPts val="2659"/>
                        </a:lnSpc>
                        <a:defRPr/>
                      </a:pPr>
                      <a:r>
                        <a:rPr lang="en-US" sz="1899">
                          <a:solidFill>
                            <a:srgbClr val="000000"/>
                          </a:solidFill>
                          <a:latin typeface="Canva Sans"/>
                        </a:rPr>
                        <a:t>0.35425007</a:t>
                      </a:r>
                      <a:endParaRPr lang="en-US" sz="1100"/>
                    </a:p>
                  </a:txBody>
                  <a:tcPr marL="190500" marR="190500" marT="190500" marB="190500" anchor="ctr">
                    <a:lnL w="38100" cap="flat" cmpd="sng" algn="ctr">
                      <a:solidFill>
                        <a:srgbClr val="05066D"/>
                      </a:solidFill>
                      <a:prstDash val="solid"/>
                      <a:round/>
                      <a:headEnd type="none" w="med" len="med"/>
                      <a:tailEnd type="none" w="med" len="med"/>
                    </a:lnL>
                    <a:lnR w="38100" cap="flat" cmpd="sng" algn="ctr">
                      <a:solidFill>
                        <a:srgbClr val="05066D"/>
                      </a:solidFill>
                      <a:prstDash val="solid"/>
                      <a:round/>
                      <a:headEnd type="none" w="med" len="med"/>
                      <a:tailEnd type="none" w="med" len="med"/>
                    </a:lnR>
                    <a:lnT w="38100" cap="flat" cmpd="sng" algn="ctr">
                      <a:solidFill>
                        <a:srgbClr val="05066D"/>
                      </a:solidFill>
                      <a:prstDash val="solid"/>
                      <a:round/>
                      <a:headEnd type="none" w="med" len="med"/>
                      <a:tailEnd type="none" w="med" len="med"/>
                    </a:lnT>
                    <a:lnB w="38100" cap="flat" cmpd="sng" algn="ctr">
                      <a:solidFill>
                        <a:srgbClr val="05066D"/>
                      </a:solidFill>
                      <a:prstDash val="solid"/>
                      <a:round/>
                      <a:headEnd type="none" w="med" len="med"/>
                      <a:tailEnd type="none" w="med" len="med"/>
                    </a:lnB>
                  </a:tcPr>
                </a:tc>
                <a:extLst>
                  <a:ext uri="{0D108BD9-81ED-4DB2-BD59-A6C34878D82A}">
                    <a16:rowId xmlns:a16="http://schemas.microsoft.com/office/drawing/2014/main" val="10004"/>
                  </a:ext>
                </a:extLst>
              </a:tr>
              <a:tr h="805452">
                <a:tc>
                  <a:txBody>
                    <a:bodyPr/>
                    <a:lstStyle/>
                    <a:p>
                      <a:pPr algn="ctr">
                        <a:lnSpc>
                          <a:spcPts val="2659"/>
                        </a:lnSpc>
                        <a:defRPr/>
                      </a:pPr>
                      <a:r>
                        <a:rPr lang="en-US" sz="1899">
                          <a:solidFill>
                            <a:srgbClr val="000000"/>
                          </a:solidFill>
                          <a:latin typeface="Canva Sans Bold"/>
                        </a:rPr>
                        <a:t>25</a:t>
                      </a:r>
                      <a:endParaRPr lang="en-US" sz="1100"/>
                    </a:p>
                  </a:txBody>
                  <a:tcPr marL="190500" marR="190500" marT="190500" marB="190500" anchor="ctr">
                    <a:lnL w="38100" cap="flat" cmpd="sng" algn="ctr">
                      <a:solidFill>
                        <a:srgbClr val="05066D"/>
                      </a:solidFill>
                      <a:prstDash val="solid"/>
                      <a:round/>
                      <a:headEnd type="none" w="med" len="med"/>
                      <a:tailEnd type="none" w="med" len="med"/>
                    </a:lnL>
                    <a:lnR w="38100" cap="flat" cmpd="sng" algn="ctr">
                      <a:solidFill>
                        <a:srgbClr val="05066D"/>
                      </a:solidFill>
                      <a:prstDash val="solid"/>
                      <a:round/>
                      <a:headEnd type="none" w="med" len="med"/>
                      <a:tailEnd type="none" w="med" len="med"/>
                    </a:lnR>
                    <a:lnT w="38100" cap="flat" cmpd="sng" algn="ctr">
                      <a:solidFill>
                        <a:srgbClr val="05066D"/>
                      </a:solidFill>
                      <a:prstDash val="solid"/>
                      <a:round/>
                      <a:headEnd type="none" w="med" len="med"/>
                      <a:tailEnd type="none" w="med" len="med"/>
                    </a:lnT>
                    <a:lnB w="38100" cap="flat" cmpd="sng" algn="ctr">
                      <a:solidFill>
                        <a:srgbClr val="05066D"/>
                      </a:solidFill>
                      <a:prstDash val="solid"/>
                      <a:round/>
                      <a:headEnd type="none" w="med" len="med"/>
                      <a:tailEnd type="none" w="med" len="med"/>
                    </a:lnB>
                  </a:tcPr>
                </a:tc>
                <a:tc>
                  <a:txBody>
                    <a:bodyPr/>
                    <a:lstStyle/>
                    <a:p>
                      <a:pPr algn="ctr">
                        <a:lnSpc>
                          <a:spcPts val="2659"/>
                        </a:lnSpc>
                        <a:defRPr/>
                      </a:pPr>
                      <a:r>
                        <a:rPr lang="en-US" sz="1899">
                          <a:solidFill>
                            <a:srgbClr val="000000"/>
                          </a:solidFill>
                          <a:latin typeface="Canva Sans"/>
                        </a:rPr>
                        <a:t>960.9442  </a:t>
                      </a:r>
                      <a:endParaRPr lang="en-US" sz="1100"/>
                    </a:p>
                  </a:txBody>
                  <a:tcPr marL="190500" marR="190500" marT="190500" marB="190500" anchor="ctr">
                    <a:lnL w="38100" cap="flat" cmpd="sng" algn="ctr">
                      <a:solidFill>
                        <a:srgbClr val="05066D"/>
                      </a:solidFill>
                      <a:prstDash val="solid"/>
                      <a:round/>
                      <a:headEnd type="none" w="med" len="med"/>
                      <a:tailEnd type="none" w="med" len="med"/>
                    </a:lnL>
                    <a:lnR w="38100" cap="flat" cmpd="sng" algn="ctr">
                      <a:solidFill>
                        <a:srgbClr val="05066D"/>
                      </a:solidFill>
                      <a:prstDash val="solid"/>
                      <a:round/>
                      <a:headEnd type="none" w="med" len="med"/>
                      <a:tailEnd type="none" w="med" len="med"/>
                    </a:lnR>
                    <a:lnT w="38100" cap="flat" cmpd="sng" algn="ctr">
                      <a:solidFill>
                        <a:srgbClr val="05066D"/>
                      </a:solidFill>
                      <a:prstDash val="solid"/>
                      <a:round/>
                      <a:headEnd type="none" w="med" len="med"/>
                      <a:tailEnd type="none" w="med" len="med"/>
                    </a:lnT>
                    <a:lnB w="38100" cap="flat" cmpd="sng" algn="ctr">
                      <a:solidFill>
                        <a:srgbClr val="05066D"/>
                      </a:solidFill>
                      <a:prstDash val="solid"/>
                      <a:round/>
                      <a:headEnd type="none" w="med" len="med"/>
                      <a:tailEnd type="none" w="med" len="med"/>
                    </a:lnB>
                  </a:tcPr>
                </a:tc>
                <a:tc>
                  <a:txBody>
                    <a:bodyPr/>
                    <a:lstStyle/>
                    <a:p>
                      <a:pPr algn="ctr">
                        <a:lnSpc>
                          <a:spcPts val="2659"/>
                        </a:lnSpc>
                        <a:defRPr/>
                      </a:pPr>
                      <a:r>
                        <a:rPr lang="en-US" sz="1899">
                          <a:solidFill>
                            <a:srgbClr val="000000"/>
                          </a:solidFill>
                          <a:latin typeface="Canva Sans"/>
                        </a:rPr>
                        <a:t>900</a:t>
                      </a:r>
                      <a:endParaRPr lang="en-US" sz="1100"/>
                    </a:p>
                  </a:txBody>
                  <a:tcPr marL="190500" marR="190500" marT="190500" marB="190500" anchor="ctr">
                    <a:lnL w="38100" cap="flat" cmpd="sng" algn="ctr">
                      <a:solidFill>
                        <a:srgbClr val="05066D"/>
                      </a:solidFill>
                      <a:prstDash val="solid"/>
                      <a:round/>
                      <a:headEnd type="none" w="med" len="med"/>
                      <a:tailEnd type="none" w="med" len="med"/>
                    </a:lnL>
                    <a:lnR w="38100" cap="flat" cmpd="sng" algn="ctr">
                      <a:solidFill>
                        <a:srgbClr val="05066D"/>
                      </a:solidFill>
                      <a:prstDash val="solid"/>
                      <a:round/>
                      <a:headEnd type="none" w="med" len="med"/>
                      <a:tailEnd type="none" w="med" len="med"/>
                    </a:lnR>
                    <a:lnT w="38100" cap="flat" cmpd="sng" algn="ctr">
                      <a:solidFill>
                        <a:srgbClr val="05066D"/>
                      </a:solidFill>
                      <a:prstDash val="solid"/>
                      <a:round/>
                      <a:headEnd type="none" w="med" len="med"/>
                      <a:tailEnd type="none" w="med" len="med"/>
                    </a:lnT>
                    <a:lnB w="38100" cap="flat" cmpd="sng" algn="ctr">
                      <a:solidFill>
                        <a:srgbClr val="05066D"/>
                      </a:solidFill>
                      <a:prstDash val="solid"/>
                      <a:round/>
                      <a:headEnd type="none" w="med" len="med"/>
                      <a:tailEnd type="none" w="med" len="med"/>
                    </a:lnB>
                  </a:tcPr>
                </a:tc>
                <a:tc>
                  <a:txBody>
                    <a:bodyPr/>
                    <a:lstStyle/>
                    <a:p>
                      <a:pPr algn="ctr">
                        <a:lnSpc>
                          <a:spcPts val="2659"/>
                        </a:lnSpc>
                        <a:defRPr/>
                      </a:pPr>
                      <a:r>
                        <a:rPr lang="en-US" sz="1899">
                          <a:solidFill>
                            <a:srgbClr val="000000"/>
                          </a:solidFill>
                          <a:latin typeface="Canva Sans"/>
                        </a:rPr>
                        <a:t>0.07767362</a:t>
                      </a:r>
                      <a:endParaRPr lang="en-US" sz="1100"/>
                    </a:p>
                  </a:txBody>
                  <a:tcPr marL="190500" marR="190500" marT="190500" marB="190500" anchor="ctr">
                    <a:lnL w="38100" cap="flat" cmpd="sng" algn="ctr">
                      <a:solidFill>
                        <a:srgbClr val="05066D"/>
                      </a:solidFill>
                      <a:prstDash val="solid"/>
                      <a:round/>
                      <a:headEnd type="none" w="med" len="med"/>
                      <a:tailEnd type="none" w="med" len="med"/>
                    </a:lnL>
                    <a:lnR w="38100" cap="flat" cmpd="sng" algn="ctr">
                      <a:solidFill>
                        <a:srgbClr val="05066D"/>
                      </a:solidFill>
                      <a:prstDash val="solid"/>
                      <a:round/>
                      <a:headEnd type="none" w="med" len="med"/>
                      <a:tailEnd type="none" w="med" len="med"/>
                    </a:lnR>
                    <a:lnT w="38100" cap="flat" cmpd="sng" algn="ctr">
                      <a:solidFill>
                        <a:srgbClr val="05066D"/>
                      </a:solidFill>
                      <a:prstDash val="solid"/>
                      <a:round/>
                      <a:headEnd type="none" w="med" len="med"/>
                      <a:tailEnd type="none" w="med" len="med"/>
                    </a:lnT>
                    <a:lnB w="38100" cap="flat" cmpd="sng" algn="ctr">
                      <a:solidFill>
                        <a:srgbClr val="05066D"/>
                      </a:solidFill>
                      <a:prstDash val="solid"/>
                      <a:round/>
                      <a:headEnd type="none" w="med" len="med"/>
                      <a:tailEnd type="none" w="med" len="med"/>
                    </a:lnB>
                  </a:tcPr>
                </a:tc>
                <a:extLst>
                  <a:ext uri="{0D108BD9-81ED-4DB2-BD59-A6C34878D82A}">
                    <a16:rowId xmlns:a16="http://schemas.microsoft.com/office/drawing/2014/main" val="10005"/>
                  </a:ext>
                </a:extLst>
              </a:tr>
              <a:tr h="805452">
                <a:tc>
                  <a:txBody>
                    <a:bodyPr/>
                    <a:lstStyle/>
                    <a:p>
                      <a:pPr algn="ctr">
                        <a:lnSpc>
                          <a:spcPts val="2659"/>
                        </a:lnSpc>
                        <a:defRPr/>
                      </a:pPr>
                      <a:r>
                        <a:rPr lang="en-US" sz="1899">
                          <a:solidFill>
                            <a:srgbClr val="000000"/>
                          </a:solidFill>
                          <a:latin typeface="Canva Sans Bold"/>
                        </a:rPr>
                        <a:t>20</a:t>
                      </a:r>
                      <a:endParaRPr lang="en-US" sz="1100"/>
                    </a:p>
                  </a:txBody>
                  <a:tcPr marL="190500" marR="190500" marT="190500" marB="190500" anchor="ctr">
                    <a:lnL w="38100" cap="flat" cmpd="sng" algn="ctr">
                      <a:solidFill>
                        <a:srgbClr val="05066D"/>
                      </a:solidFill>
                      <a:prstDash val="solid"/>
                      <a:round/>
                      <a:headEnd type="none" w="med" len="med"/>
                      <a:tailEnd type="none" w="med" len="med"/>
                    </a:lnL>
                    <a:lnR w="38100" cap="flat" cmpd="sng" algn="ctr">
                      <a:solidFill>
                        <a:srgbClr val="05066D"/>
                      </a:solidFill>
                      <a:prstDash val="solid"/>
                      <a:round/>
                      <a:headEnd type="none" w="med" len="med"/>
                      <a:tailEnd type="none" w="med" len="med"/>
                    </a:lnR>
                    <a:lnT w="38100" cap="flat" cmpd="sng" algn="ctr">
                      <a:solidFill>
                        <a:srgbClr val="05066D"/>
                      </a:solidFill>
                      <a:prstDash val="solid"/>
                      <a:round/>
                      <a:headEnd type="none" w="med" len="med"/>
                      <a:tailEnd type="none" w="med" len="med"/>
                    </a:lnT>
                    <a:lnB w="38100" cap="flat" cmpd="sng" algn="ctr">
                      <a:solidFill>
                        <a:srgbClr val="05066D"/>
                      </a:solidFill>
                      <a:prstDash val="solid"/>
                      <a:round/>
                      <a:headEnd type="none" w="med" len="med"/>
                      <a:tailEnd type="none" w="med" len="med"/>
                    </a:lnB>
                  </a:tcPr>
                </a:tc>
                <a:tc>
                  <a:txBody>
                    <a:bodyPr/>
                    <a:lstStyle/>
                    <a:p>
                      <a:pPr algn="ctr">
                        <a:lnSpc>
                          <a:spcPts val="2659"/>
                        </a:lnSpc>
                        <a:defRPr/>
                      </a:pPr>
                      <a:r>
                        <a:rPr lang="en-US" sz="1899">
                          <a:solidFill>
                            <a:srgbClr val="000000"/>
                          </a:solidFill>
                          <a:latin typeface="Canva Sans"/>
                        </a:rPr>
                        <a:t>1161.5273 </a:t>
                      </a:r>
                      <a:endParaRPr lang="en-US" sz="1100"/>
                    </a:p>
                  </a:txBody>
                  <a:tcPr marL="190500" marR="190500" marT="190500" marB="190500" anchor="ctr">
                    <a:lnL w="38100" cap="flat" cmpd="sng" algn="ctr">
                      <a:solidFill>
                        <a:srgbClr val="05066D"/>
                      </a:solidFill>
                      <a:prstDash val="solid"/>
                      <a:round/>
                      <a:headEnd type="none" w="med" len="med"/>
                      <a:tailEnd type="none" w="med" len="med"/>
                    </a:lnL>
                    <a:lnR w="38100" cap="flat" cmpd="sng" algn="ctr">
                      <a:solidFill>
                        <a:srgbClr val="05066D"/>
                      </a:solidFill>
                      <a:prstDash val="solid"/>
                      <a:round/>
                      <a:headEnd type="none" w="med" len="med"/>
                      <a:tailEnd type="none" w="med" len="med"/>
                    </a:lnR>
                    <a:lnT w="38100" cap="flat" cmpd="sng" algn="ctr">
                      <a:solidFill>
                        <a:srgbClr val="05066D"/>
                      </a:solidFill>
                      <a:prstDash val="solid"/>
                      <a:round/>
                      <a:headEnd type="none" w="med" len="med"/>
                      <a:tailEnd type="none" w="med" len="med"/>
                    </a:lnT>
                    <a:lnB w="38100" cap="flat" cmpd="sng" algn="ctr">
                      <a:solidFill>
                        <a:srgbClr val="05066D"/>
                      </a:solidFill>
                      <a:prstDash val="solid"/>
                      <a:round/>
                      <a:headEnd type="none" w="med" len="med"/>
                      <a:tailEnd type="none" w="med" len="med"/>
                    </a:lnB>
                  </a:tcPr>
                </a:tc>
                <a:tc>
                  <a:txBody>
                    <a:bodyPr/>
                    <a:lstStyle/>
                    <a:p>
                      <a:pPr algn="ctr">
                        <a:lnSpc>
                          <a:spcPts val="2659"/>
                        </a:lnSpc>
                        <a:defRPr/>
                      </a:pPr>
                      <a:r>
                        <a:rPr lang="en-US" sz="1899">
                          <a:solidFill>
                            <a:srgbClr val="000000"/>
                          </a:solidFill>
                          <a:latin typeface="Canva Sans"/>
                        </a:rPr>
                        <a:t>1080</a:t>
                      </a:r>
                      <a:endParaRPr lang="en-US" sz="1100"/>
                    </a:p>
                  </a:txBody>
                  <a:tcPr marL="190500" marR="190500" marT="190500" marB="190500" anchor="ctr">
                    <a:lnL w="38100" cap="flat" cmpd="sng" algn="ctr">
                      <a:solidFill>
                        <a:srgbClr val="05066D"/>
                      </a:solidFill>
                      <a:prstDash val="solid"/>
                      <a:round/>
                      <a:headEnd type="none" w="med" len="med"/>
                      <a:tailEnd type="none" w="med" len="med"/>
                    </a:lnL>
                    <a:lnR w="38100" cap="flat" cmpd="sng" algn="ctr">
                      <a:solidFill>
                        <a:srgbClr val="05066D"/>
                      </a:solidFill>
                      <a:prstDash val="solid"/>
                      <a:round/>
                      <a:headEnd type="none" w="med" len="med"/>
                      <a:tailEnd type="none" w="med" len="med"/>
                    </a:lnR>
                    <a:lnT w="38100" cap="flat" cmpd="sng" algn="ctr">
                      <a:solidFill>
                        <a:srgbClr val="05066D"/>
                      </a:solidFill>
                      <a:prstDash val="solid"/>
                      <a:round/>
                      <a:headEnd type="none" w="med" len="med"/>
                      <a:tailEnd type="none" w="med" len="med"/>
                    </a:lnT>
                    <a:lnB w="38100" cap="flat" cmpd="sng" algn="ctr">
                      <a:solidFill>
                        <a:srgbClr val="05066D"/>
                      </a:solidFill>
                      <a:prstDash val="solid"/>
                      <a:round/>
                      <a:headEnd type="none" w="med" len="med"/>
                      <a:tailEnd type="none" w="med" len="med"/>
                    </a:lnB>
                  </a:tcPr>
                </a:tc>
                <a:tc>
                  <a:txBody>
                    <a:bodyPr/>
                    <a:lstStyle/>
                    <a:p>
                      <a:pPr algn="ctr">
                        <a:lnSpc>
                          <a:spcPts val="2659"/>
                        </a:lnSpc>
                        <a:defRPr/>
                      </a:pPr>
                      <a:r>
                        <a:rPr lang="en-US" sz="1899">
                          <a:solidFill>
                            <a:srgbClr val="000000"/>
                          </a:solidFill>
                          <a:latin typeface="Canva Sans"/>
                        </a:rPr>
                        <a:t>0.04215996</a:t>
                      </a:r>
                      <a:endParaRPr lang="en-US" sz="1100"/>
                    </a:p>
                  </a:txBody>
                  <a:tcPr marL="190500" marR="190500" marT="190500" marB="190500" anchor="ctr">
                    <a:lnL w="38100" cap="flat" cmpd="sng" algn="ctr">
                      <a:solidFill>
                        <a:srgbClr val="05066D"/>
                      </a:solidFill>
                      <a:prstDash val="solid"/>
                      <a:round/>
                      <a:headEnd type="none" w="med" len="med"/>
                      <a:tailEnd type="none" w="med" len="med"/>
                    </a:lnL>
                    <a:lnR w="38100" cap="flat" cmpd="sng" algn="ctr">
                      <a:solidFill>
                        <a:srgbClr val="05066D"/>
                      </a:solidFill>
                      <a:prstDash val="solid"/>
                      <a:round/>
                      <a:headEnd type="none" w="med" len="med"/>
                      <a:tailEnd type="none" w="med" len="med"/>
                    </a:lnR>
                    <a:lnT w="38100" cap="flat" cmpd="sng" algn="ctr">
                      <a:solidFill>
                        <a:srgbClr val="05066D"/>
                      </a:solidFill>
                      <a:prstDash val="solid"/>
                      <a:round/>
                      <a:headEnd type="none" w="med" len="med"/>
                      <a:tailEnd type="none" w="med" len="med"/>
                    </a:lnT>
                    <a:lnB w="38100" cap="flat" cmpd="sng" algn="ctr">
                      <a:solidFill>
                        <a:srgbClr val="05066D"/>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graphicFrame>
        <p:nvGraphicFramePr>
          <p:cNvPr id="11" name="Table 11"/>
          <p:cNvGraphicFramePr>
            <a:graphicFrameLocks noGrp="1"/>
          </p:cNvGraphicFramePr>
          <p:nvPr/>
        </p:nvGraphicFramePr>
        <p:xfrm>
          <a:off x="408207" y="3288811"/>
          <a:ext cx="10479542" cy="1676400"/>
        </p:xfrm>
        <a:graphic>
          <a:graphicData uri="http://schemas.openxmlformats.org/drawingml/2006/table">
            <a:tbl>
              <a:tblPr/>
              <a:tblGrid>
                <a:gridCol w="2027738">
                  <a:extLst>
                    <a:ext uri="{9D8B030D-6E8A-4147-A177-3AD203B41FA5}">
                      <a16:colId xmlns:a16="http://schemas.microsoft.com/office/drawing/2014/main" val="20000"/>
                    </a:ext>
                  </a:extLst>
                </a:gridCol>
                <a:gridCol w="1534792">
                  <a:extLst>
                    <a:ext uri="{9D8B030D-6E8A-4147-A177-3AD203B41FA5}">
                      <a16:colId xmlns:a16="http://schemas.microsoft.com/office/drawing/2014/main" val="20001"/>
                    </a:ext>
                  </a:extLst>
                </a:gridCol>
                <a:gridCol w="1345555">
                  <a:extLst>
                    <a:ext uri="{9D8B030D-6E8A-4147-A177-3AD203B41FA5}">
                      <a16:colId xmlns:a16="http://schemas.microsoft.com/office/drawing/2014/main" val="20002"/>
                    </a:ext>
                  </a:extLst>
                </a:gridCol>
                <a:gridCol w="1345555">
                  <a:extLst>
                    <a:ext uri="{9D8B030D-6E8A-4147-A177-3AD203B41FA5}">
                      <a16:colId xmlns:a16="http://schemas.microsoft.com/office/drawing/2014/main" val="20003"/>
                    </a:ext>
                  </a:extLst>
                </a:gridCol>
                <a:gridCol w="1345555">
                  <a:extLst>
                    <a:ext uri="{9D8B030D-6E8A-4147-A177-3AD203B41FA5}">
                      <a16:colId xmlns:a16="http://schemas.microsoft.com/office/drawing/2014/main" val="20004"/>
                    </a:ext>
                  </a:extLst>
                </a:gridCol>
                <a:gridCol w="1345555">
                  <a:extLst>
                    <a:ext uri="{9D8B030D-6E8A-4147-A177-3AD203B41FA5}">
                      <a16:colId xmlns:a16="http://schemas.microsoft.com/office/drawing/2014/main" val="20005"/>
                    </a:ext>
                  </a:extLst>
                </a:gridCol>
                <a:gridCol w="1534792">
                  <a:extLst>
                    <a:ext uri="{9D8B030D-6E8A-4147-A177-3AD203B41FA5}">
                      <a16:colId xmlns:a16="http://schemas.microsoft.com/office/drawing/2014/main" val="20006"/>
                    </a:ext>
                  </a:extLst>
                </a:gridCol>
              </a:tblGrid>
              <a:tr h="838200">
                <a:tc>
                  <a:txBody>
                    <a:bodyPr/>
                    <a:lstStyle/>
                    <a:p>
                      <a:pPr algn="ctr">
                        <a:lnSpc>
                          <a:spcPts val="2799"/>
                        </a:lnSpc>
                        <a:defRPr/>
                      </a:pPr>
                      <a:r>
                        <a:rPr lang="en-US" sz="1999">
                          <a:solidFill>
                            <a:srgbClr val="000000"/>
                          </a:solidFill>
                          <a:latin typeface="Canva Sans Bold"/>
                        </a:rPr>
                        <a:t>  Pollutants</a:t>
                      </a:r>
                      <a:endParaRPr lang="en-US" sz="1100"/>
                    </a:p>
                  </a:txBody>
                  <a:tcPr marL="190500" marR="190500" marT="190500" marB="190500" anchor="ctr">
                    <a:lnL w="38100" cap="flat" cmpd="sng" algn="ctr">
                      <a:solidFill>
                        <a:srgbClr val="05066D"/>
                      </a:solidFill>
                      <a:prstDash val="solid"/>
                      <a:round/>
                      <a:headEnd type="none" w="med" len="med"/>
                      <a:tailEnd type="none" w="med" len="med"/>
                    </a:lnL>
                    <a:lnR w="38100" cap="flat" cmpd="sng" algn="ctr">
                      <a:solidFill>
                        <a:srgbClr val="05066D"/>
                      </a:solidFill>
                      <a:prstDash val="solid"/>
                      <a:round/>
                      <a:headEnd type="none" w="med" len="med"/>
                      <a:tailEnd type="none" w="med" len="med"/>
                    </a:lnR>
                    <a:lnT w="38100" cap="flat" cmpd="sng" algn="ctr">
                      <a:solidFill>
                        <a:srgbClr val="05066D"/>
                      </a:solidFill>
                      <a:prstDash val="solid"/>
                      <a:round/>
                      <a:headEnd type="none" w="med" len="med"/>
                      <a:tailEnd type="none" w="med" len="med"/>
                    </a:lnT>
                    <a:lnB w="38100" cap="flat" cmpd="sng" algn="ctr">
                      <a:solidFill>
                        <a:srgbClr val="05066D"/>
                      </a:solidFill>
                      <a:prstDash val="solid"/>
                      <a:round/>
                      <a:headEnd type="none" w="med" len="med"/>
                      <a:tailEnd type="none" w="med" len="med"/>
                    </a:lnB>
                  </a:tcPr>
                </a:tc>
                <a:tc>
                  <a:txBody>
                    <a:bodyPr/>
                    <a:lstStyle/>
                    <a:p>
                      <a:pPr algn="ctr">
                        <a:lnSpc>
                          <a:spcPts val="2799"/>
                        </a:lnSpc>
                        <a:defRPr/>
                      </a:pPr>
                      <a:r>
                        <a:rPr lang="en-US" sz="1999">
                          <a:solidFill>
                            <a:srgbClr val="000000"/>
                          </a:solidFill>
                          <a:latin typeface="Canva Sans Bold"/>
                        </a:rPr>
                        <a:t>  Ozone</a:t>
                      </a:r>
                      <a:endParaRPr lang="en-US" sz="1100"/>
                    </a:p>
                  </a:txBody>
                  <a:tcPr marL="190500" marR="190500" marT="190500" marB="190500" anchor="ctr">
                    <a:lnL w="38100" cap="flat" cmpd="sng" algn="ctr">
                      <a:solidFill>
                        <a:srgbClr val="05066D"/>
                      </a:solidFill>
                      <a:prstDash val="solid"/>
                      <a:round/>
                      <a:headEnd type="none" w="med" len="med"/>
                      <a:tailEnd type="none" w="med" len="med"/>
                    </a:lnL>
                    <a:lnR w="38100" cap="flat" cmpd="sng" algn="ctr">
                      <a:solidFill>
                        <a:srgbClr val="05066D"/>
                      </a:solidFill>
                      <a:prstDash val="solid"/>
                      <a:round/>
                      <a:headEnd type="none" w="med" len="med"/>
                      <a:tailEnd type="none" w="med" len="med"/>
                    </a:lnR>
                    <a:lnT w="38100" cap="flat" cmpd="sng" algn="ctr">
                      <a:solidFill>
                        <a:srgbClr val="05066D"/>
                      </a:solidFill>
                      <a:prstDash val="solid"/>
                      <a:round/>
                      <a:headEnd type="none" w="med" len="med"/>
                      <a:tailEnd type="none" w="med" len="med"/>
                    </a:lnT>
                    <a:lnB w="38100" cap="flat" cmpd="sng" algn="ctr">
                      <a:solidFill>
                        <a:srgbClr val="05066D"/>
                      </a:solidFill>
                      <a:prstDash val="solid"/>
                      <a:round/>
                      <a:headEnd type="none" w="med" len="med"/>
                      <a:tailEnd type="none" w="med" len="med"/>
                    </a:lnB>
                  </a:tcPr>
                </a:tc>
                <a:tc>
                  <a:txBody>
                    <a:bodyPr/>
                    <a:lstStyle/>
                    <a:p>
                      <a:pPr algn="ctr">
                        <a:lnSpc>
                          <a:spcPts val="2799"/>
                        </a:lnSpc>
                        <a:defRPr/>
                      </a:pPr>
                      <a:r>
                        <a:rPr lang="en-US" sz="1999">
                          <a:solidFill>
                            <a:srgbClr val="000000"/>
                          </a:solidFill>
                          <a:latin typeface="Canva Sans Bold"/>
                        </a:rPr>
                        <a:t>PM10</a:t>
                      </a:r>
                      <a:endParaRPr lang="en-US" sz="1100"/>
                    </a:p>
                  </a:txBody>
                  <a:tcPr marL="190500" marR="190500" marT="190500" marB="190500" anchor="ctr">
                    <a:lnL w="38100" cap="flat" cmpd="sng" algn="ctr">
                      <a:solidFill>
                        <a:srgbClr val="05066D"/>
                      </a:solidFill>
                      <a:prstDash val="solid"/>
                      <a:round/>
                      <a:headEnd type="none" w="med" len="med"/>
                      <a:tailEnd type="none" w="med" len="med"/>
                    </a:lnL>
                    <a:lnR w="38100" cap="flat" cmpd="sng" algn="ctr">
                      <a:solidFill>
                        <a:srgbClr val="05066D"/>
                      </a:solidFill>
                      <a:prstDash val="solid"/>
                      <a:round/>
                      <a:headEnd type="none" w="med" len="med"/>
                      <a:tailEnd type="none" w="med" len="med"/>
                    </a:lnR>
                    <a:lnT w="38100" cap="flat" cmpd="sng" algn="ctr">
                      <a:solidFill>
                        <a:srgbClr val="05066D"/>
                      </a:solidFill>
                      <a:prstDash val="solid"/>
                      <a:round/>
                      <a:headEnd type="none" w="med" len="med"/>
                      <a:tailEnd type="none" w="med" len="med"/>
                    </a:lnT>
                    <a:lnB w="38100" cap="flat" cmpd="sng" algn="ctr">
                      <a:solidFill>
                        <a:srgbClr val="05066D"/>
                      </a:solidFill>
                      <a:prstDash val="solid"/>
                      <a:round/>
                      <a:headEnd type="none" w="med" len="med"/>
                      <a:tailEnd type="none" w="med" len="med"/>
                    </a:lnB>
                  </a:tcPr>
                </a:tc>
                <a:tc>
                  <a:txBody>
                    <a:bodyPr/>
                    <a:lstStyle/>
                    <a:p>
                      <a:pPr algn="ctr">
                        <a:lnSpc>
                          <a:spcPts val="2799"/>
                        </a:lnSpc>
                        <a:defRPr/>
                      </a:pPr>
                      <a:r>
                        <a:rPr lang="en-US" sz="1999">
                          <a:solidFill>
                            <a:srgbClr val="000000"/>
                          </a:solidFill>
                          <a:latin typeface="Canva Sans Bold"/>
                        </a:rPr>
                        <a:t>PM2.5</a:t>
                      </a:r>
                      <a:endParaRPr lang="en-US" sz="1100"/>
                    </a:p>
                  </a:txBody>
                  <a:tcPr marL="190500" marR="190500" marT="190500" marB="190500" anchor="ctr">
                    <a:lnL w="38100" cap="flat" cmpd="sng" algn="ctr">
                      <a:solidFill>
                        <a:srgbClr val="05066D"/>
                      </a:solidFill>
                      <a:prstDash val="solid"/>
                      <a:round/>
                      <a:headEnd type="none" w="med" len="med"/>
                      <a:tailEnd type="none" w="med" len="med"/>
                    </a:lnL>
                    <a:lnR w="38100" cap="flat" cmpd="sng" algn="ctr">
                      <a:solidFill>
                        <a:srgbClr val="05066D"/>
                      </a:solidFill>
                      <a:prstDash val="solid"/>
                      <a:round/>
                      <a:headEnd type="none" w="med" len="med"/>
                      <a:tailEnd type="none" w="med" len="med"/>
                    </a:lnR>
                    <a:lnT w="38100" cap="flat" cmpd="sng" algn="ctr">
                      <a:solidFill>
                        <a:srgbClr val="05066D"/>
                      </a:solidFill>
                      <a:prstDash val="solid"/>
                      <a:round/>
                      <a:headEnd type="none" w="med" len="med"/>
                      <a:tailEnd type="none" w="med" len="med"/>
                    </a:lnT>
                    <a:lnB w="38100" cap="flat" cmpd="sng" algn="ctr">
                      <a:solidFill>
                        <a:srgbClr val="05066D"/>
                      </a:solidFill>
                      <a:prstDash val="solid"/>
                      <a:round/>
                      <a:headEnd type="none" w="med" len="med"/>
                      <a:tailEnd type="none" w="med" len="med"/>
                    </a:lnB>
                  </a:tcPr>
                </a:tc>
                <a:tc>
                  <a:txBody>
                    <a:bodyPr/>
                    <a:lstStyle/>
                    <a:p>
                      <a:pPr algn="ctr">
                        <a:lnSpc>
                          <a:spcPts val="2799"/>
                        </a:lnSpc>
                        <a:defRPr/>
                      </a:pPr>
                      <a:r>
                        <a:rPr lang="en-US" sz="1999">
                          <a:solidFill>
                            <a:srgbClr val="000000"/>
                          </a:solidFill>
                          <a:latin typeface="Canva Sans Bold"/>
                        </a:rPr>
                        <a:t>NO2</a:t>
                      </a:r>
                      <a:endParaRPr lang="en-US" sz="1100"/>
                    </a:p>
                  </a:txBody>
                  <a:tcPr marL="190500" marR="190500" marT="190500" marB="190500" anchor="ctr">
                    <a:lnL w="38100" cap="flat" cmpd="sng" algn="ctr">
                      <a:solidFill>
                        <a:srgbClr val="05066D"/>
                      </a:solidFill>
                      <a:prstDash val="solid"/>
                      <a:round/>
                      <a:headEnd type="none" w="med" len="med"/>
                      <a:tailEnd type="none" w="med" len="med"/>
                    </a:lnL>
                    <a:lnR w="38100" cap="flat" cmpd="sng" algn="ctr">
                      <a:solidFill>
                        <a:srgbClr val="05066D"/>
                      </a:solidFill>
                      <a:prstDash val="solid"/>
                      <a:round/>
                      <a:headEnd type="none" w="med" len="med"/>
                      <a:tailEnd type="none" w="med" len="med"/>
                    </a:lnR>
                    <a:lnT w="38100" cap="flat" cmpd="sng" algn="ctr">
                      <a:solidFill>
                        <a:srgbClr val="05066D"/>
                      </a:solidFill>
                      <a:prstDash val="solid"/>
                      <a:round/>
                      <a:headEnd type="none" w="med" len="med"/>
                      <a:tailEnd type="none" w="med" len="med"/>
                    </a:lnT>
                    <a:lnB w="38100" cap="flat" cmpd="sng" algn="ctr">
                      <a:solidFill>
                        <a:srgbClr val="05066D"/>
                      </a:solidFill>
                      <a:prstDash val="solid"/>
                      <a:round/>
                      <a:headEnd type="none" w="med" len="med"/>
                      <a:tailEnd type="none" w="med" len="med"/>
                    </a:lnB>
                  </a:tcPr>
                </a:tc>
                <a:tc>
                  <a:txBody>
                    <a:bodyPr/>
                    <a:lstStyle/>
                    <a:p>
                      <a:pPr algn="ctr">
                        <a:lnSpc>
                          <a:spcPts val="2799"/>
                        </a:lnSpc>
                        <a:defRPr/>
                      </a:pPr>
                      <a:r>
                        <a:rPr lang="en-US" sz="1999">
                          <a:solidFill>
                            <a:srgbClr val="000000"/>
                          </a:solidFill>
                          <a:latin typeface="Canva Sans Bold"/>
                        </a:rPr>
                        <a:t>SO2</a:t>
                      </a:r>
                      <a:endParaRPr lang="en-US" sz="1100"/>
                    </a:p>
                  </a:txBody>
                  <a:tcPr marL="190500" marR="190500" marT="190500" marB="190500" anchor="ctr">
                    <a:lnL w="38100" cap="flat" cmpd="sng" algn="ctr">
                      <a:solidFill>
                        <a:srgbClr val="05066D"/>
                      </a:solidFill>
                      <a:prstDash val="solid"/>
                      <a:round/>
                      <a:headEnd type="none" w="med" len="med"/>
                      <a:tailEnd type="none" w="med" len="med"/>
                    </a:lnL>
                    <a:lnR w="38100" cap="flat" cmpd="sng" algn="ctr">
                      <a:solidFill>
                        <a:srgbClr val="05066D"/>
                      </a:solidFill>
                      <a:prstDash val="solid"/>
                      <a:round/>
                      <a:headEnd type="none" w="med" len="med"/>
                      <a:tailEnd type="none" w="med" len="med"/>
                    </a:lnR>
                    <a:lnT w="38100" cap="flat" cmpd="sng" algn="ctr">
                      <a:solidFill>
                        <a:srgbClr val="05066D"/>
                      </a:solidFill>
                      <a:prstDash val="solid"/>
                      <a:round/>
                      <a:headEnd type="none" w="med" len="med"/>
                      <a:tailEnd type="none" w="med" len="med"/>
                    </a:lnT>
                    <a:lnB w="38100" cap="flat" cmpd="sng" algn="ctr">
                      <a:solidFill>
                        <a:srgbClr val="05066D"/>
                      </a:solidFill>
                      <a:prstDash val="solid"/>
                      <a:round/>
                      <a:headEnd type="none" w="med" len="med"/>
                      <a:tailEnd type="none" w="med" len="med"/>
                    </a:lnB>
                  </a:tcPr>
                </a:tc>
                <a:tc>
                  <a:txBody>
                    <a:bodyPr/>
                    <a:lstStyle/>
                    <a:p>
                      <a:pPr algn="ctr">
                        <a:lnSpc>
                          <a:spcPts val="2799"/>
                        </a:lnSpc>
                        <a:defRPr/>
                      </a:pPr>
                      <a:r>
                        <a:rPr lang="en-US" sz="1999">
                          <a:solidFill>
                            <a:srgbClr val="000000"/>
                          </a:solidFill>
                          <a:latin typeface="Canva Sans Bold"/>
                        </a:rPr>
                        <a:t>CO</a:t>
                      </a:r>
                      <a:endParaRPr lang="en-US" sz="1100"/>
                    </a:p>
                  </a:txBody>
                  <a:tcPr marL="190500" marR="190500" marT="190500" marB="190500" anchor="ctr">
                    <a:lnL w="38100" cap="flat" cmpd="sng" algn="ctr">
                      <a:solidFill>
                        <a:srgbClr val="05066D"/>
                      </a:solidFill>
                      <a:prstDash val="solid"/>
                      <a:round/>
                      <a:headEnd type="none" w="med" len="med"/>
                      <a:tailEnd type="none" w="med" len="med"/>
                    </a:lnL>
                    <a:lnR w="38100" cap="flat" cmpd="sng" algn="ctr">
                      <a:solidFill>
                        <a:srgbClr val="05066D"/>
                      </a:solidFill>
                      <a:prstDash val="solid"/>
                      <a:round/>
                      <a:headEnd type="none" w="med" len="med"/>
                      <a:tailEnd type="none" w="med" len="med"/>
                    </a:lnR>
                    <a:lnT w="38100" cap="flat" cmpd="sng" algn="ctr">
                      <a:solidFill>
                        <a:srgbClr val="05066D"/>
                      </a:solidFill>
                      <a:prstDash val="solid"/>
                      <a:round/>
                      <a:headEnd type="none" w="med" len="med"/>
                      <a:tailEnd type="none" w="med" len="med"/>
                    </a:lnT>
                    <a:lnB w="38100" cap="flat" cmpd="sng" algn="ctr">
                      <a:solidFill>
                        <a:srgbClr val="05066D"/>
                      </a:solidFill>
                      <a:prstDash val="solid"/>
                      <a:round/>
                      <a:headEnd type="none" w="med" len="med"/>
                      <a:tailEnd type="none" w="med" len="med"/>
                    </a:lnB>
                  </a:tcPr>
                </a:tc>
                <a:extLst>
                  <a:ext uri="{0D108BD9-81ED-4DB2-BD59-A6C34878D82A}">
                    <a16:rowId xmlns:a16="http://schemas.microsoft.com/office/drawing/2014/main" val="10000"/>
                  </a:ext>
                </a:extLst>
              </a:tr>
              <a:tr h="838200">
                <a:tc>
                  <a:txBody>
                    <a:bodyPr/>
                    <a:lstStyle/>
                    <a:p>
                      <a:pPr algn="ctr">
                        <a:lnSpc>
                          <a:spcPts val="2799"/>
                        </a:lnSpc>
                        <a:defRPr/>
                      </a:pPr>
                      <a:r>
                        <a:rPr lang="en-US" sz="1999">
                          <a:solidFill>
                            <a:srgbClr val="000000"/>
                          </a:solidFill>
                          <a:latin typeface="Canva Sans Bold"/>
                        </a:rPr>
                        <a:t>  p-value</a:t>
                      </a:r>
                      <a:endParaRPr lang="en-US" sz="1100"/>
                    </a:p>
                  </a:txBody>
                  <a:tcPr marL="190500" marR="190500" marT="190500" marB="190500" anchor="ctr">
                    <a:lnL w="38100" cap="flat" cmpd="sng" algn="ctr">
                      <a:solidFill>
                        <a:srgbClr val="05066D"/>
                      </a:solidFill>
                      <a:prstDash val="solid"/>
                      <a:round/>
                      <a:headEnd type="none" w="med" len="med"/>
                      <a:tailEnd type="none" w="med" len="med"/>
                    </a:lnL>
                    <a:lnR w="38100" cap="flat" cmpd="sng" algn="ctr">
                      <a:solidFill>
                        <a:srgbClr val="05066D"/>
                      </a:solidFill>
                      <a:prstDash val="solid"/>
                      <a:round/>
                      <a:headEnd type="none" w="med" len="med"/>
                      <a:tailEnd type="none" w="med" len="med"/>
                    </a:lnR>
                    <a:lnT w="38100" cap="flat" cmpd="sng" algn="ctr">
                      <a:solidFill>
                        <a:srgbClr val="05066D"/>
                      </a:solidFill>
                      <a:prstDash val="solid"/>
                      <a:round/>
                      <a:headEnd type="none" w="med" len="med"/>
                      <a:tailEnd type="none" w="med" len="med"/>
                    </a:lnT>
                    <a:lnB w="38100" cap="flat" cmpd="sng" algn="ctr">
                      <a:solidFill>
                        <a:srgbClr val="05066D"/>
                      </a:solidFill>
                      <a:prstDash val="solid"/>
                      <a:round/>
                      <a:headEnd type="none" w="med" len="med"/>
                      <a:tailEnd type="none" w="med" len="med"/>
                    </a:lnB>
                  </a:tcPr>
                </a:tc>
                <a:tc>
                  <a:txBody>
                    <a:bodyPr/>
                    <a:lstStyle/>
                    <a:p>
                      <a:pPr algn="ctr">
                        <a:lnSpc>
                          <a:spcPts val="2799"/>
                        </a:lnSpc>
                        <a:defRPr/>
                      </a:pPr>
                      <a:r>
                        <a:rPr lang="en-US" sz="1999">
                          <a:solidFill>
                            <a:srgbClr val="000000"/>
                          </a:solidFill>
                          <a:latin typeface="Canva Sans"/>
                        </a:rPr>
                        <a:t>0.07168</a:t>
                      </a:r>
                      <a:endParaRPr lang="en-US" sz="1100"/>
                    </a:p>
                  </a:txBody>
                  <a:tcPr marL="190500" marR="190500" marT="190500" marB="190500" anchor="ctr">
                    <a:lnL w="38100" cap="flat" cmpd="sng" algn="ctr">
                      <a:solidFill>
                        <a:srgbClr val="05066D"/>
                      </a:solidFill>
                      <a:prstDash val="solid"/>
                      <a:round/>
                      <a:headEnd type="none" w="med" len="med"/>
                      <a:tailEnd type="none" w="med" len="med"/>
                    </a:lnL>
                    <a:lnR w="38100" cap="flat" cmpd="sng" algn="ctr">
                      <a:solidFill>
                        <a:srgbClr val="05066D"/>
                      </a:solidFill>
                      <a:prstDash val="solid"/>
                      <a:round/>
                      <a:headEnd type="none" w="med" len="med"/>
                      <a:tailEnd type="none" w="med" len="med"/>
                    </a:lnR>
                    <a:lnT w="38100" cap="flat" cmpd="sng" algn="ctr">
                      <a:solidFill>
                        <a:srgbClr val="05066D"/>
                      </a:solidFill>
                      <a:prstDash val="solid"/>
                      <a:round/>
                      <a:headEnd type="none" w="med" len="med"/>
                      <a:tailEnd type="none" w="med" len="med"/>
                    </a:lnT>
                    <a:lnB w="38100" cap="flat" cmpd="sng" algn="ctr">
                      <a:solidFill>
                        <a:srgbClr val="05066D"/>
                      </a:solidFill>
                      <a:prstDash val="solid"/>
                      <a:round/>
                      <a:headEnd type="none" w="med" len="med"/>
                      <a:tailEnd type="none" w="med" len="med"/>
                    </a:lnB>
                  </a:tcPr>
                </a:tc>
                <a:tc>
                  <a:txBody>
                    <a:bodyPr/>
                    <a:lstStyle/>
                    <a:p>
                      <a:pPr algn="ctr">
                        <a:lnSpc>
                          <a:spcPts val="2799"/>
                        </a:lnSpc>
                        <a:defRPr/>
                      </a:pPr>
                      <a:r>
                        <a:rPr lang="en-US" sz="1999">
                          <a:solidFill>
                            <a:srgbClr val="000000"/>
                          </a:solidFill>
                          <a:latin typeface="Canva Sans"/>
                        </a:rPr>
                        <a:t>0.4163  </a:t>
                      </a:r>
                      <a:endParaRPr lang="en-US" sz="1100"/>
                    </a:p>
                  </a:txBody>
                  <a:tcPr marL="190500" marR="190500" marT="190500" marB="190500" anchor="ctr">
                    <a:lnL w="38100" cap="flat" cmpd="sng" algn="ctr">
                      <a:solidFill>
                        <a:srgbClr val="05066D"/>
                      </a:solidFill>
                      <a:prstDash val="solid"/>
                      <a:round/>
                      <a:headEnd type="none" w="med" len="med"/>
                      <a:tailEnd type="none" w="med" len="med"/>
                    </a:lnL>
                    <a:lnR w="38100" cap="flat" cmpd="sng" algn="ctr">
                      <a:solidFill>
                        <a:srgbClr val="05066D"/>
                      </a:solidFill>
                      <a:prstDash val="solid"/>
                      <a:round/>
                      <a:headEnd type="none" w="med" len="med"/>
                      <a:tailEnd type="none" w="med" len="med"/>
                    </a:lnR>
                    <a:lnT w="38100" cap="flat" cmpd="sng" algn="ctr">
                      <a:solidFill>
                        <a:srgbClr val="05066D"/>
                      </a:solidFill>
                      <a:prstDash val="solid"/>
                      <a:round/>
                      <a:headEnd type="none" w="med" len="med"/>
                      <a:tailEnd type="none" w="med" len="med"/>
                    </a:lnT>
                    <a:lnB w="38100" cap="flat" cmpd="sng" algn="ctr">
                      <a:solidFill>
                        <a:srgbClr val="05066D"/>
                      </a:solidFill>
                      <a:prstDash val="solid"/>
                      <a:round/>
                      <a:headEnd type="none" w="med" len="med"/>
                      <a:tailEnd type="none" w="med" len="med"/>
                    </a:lnB>
                  </a:tcPr>
                </a:tc>
                <a:tc>
                  <a:txBody>
                    <a:bodyPr/>
                    <a:lstStyle/>
                    <a:p>
                      <a:pPr algn="ctr">
                        <a:lnSpc>
                          <a:spcPts val="2799"/>
                        </a:lnSpc>
                        <a:defRPr/>
                      </a:pPr>
                      <a:r>
                        <a:rPr lang="en-US" sz="1999">
                          <a:solidFill>
                            <a:srgbClr val="000000"/>
                          </a:solidFill>
                          <a:latin typeface="Canva Sans"/>
                        </a:rPr>
                        <a:t>0.3868</a:t>
                      </a:r>
                      <a:endParaRPr lang="en-US" sz="1100"/>
                    </a:p>
                  </a:txBody>
                  <a:tcPr marL="190500" marR="190500" marT="190500" marB="190500" anchor="ctr">
                    <a:lnL w="38100" cap="flat" cmpd="sng" algn="ctr">
                      <a:solidFill>
                        <a:srgbClr val="05066D"/>
                      </a:solidFill>
                      <a:prstDash val="solid"/>
                      <a:round/>
                      <a:headEnd type="none" w="med" len="med"/>
                      <a:tailEnd type="none" w="med" len="med"/>
                    </a:lnL>
                    <a:lnR w="38100" cap="flat" cmpd="sng" algn="ctr">
                      <a:solidFill>
                        <a:srgbClr val="05066D"/>
                      </a:solidFill>
                      <a:prstDash val="solid"/>
                      <a:round/>
                      <a:headEnd type="none" w="med" len="med"/>
                      <a:tailEnd type="none" w="med" len="med"/>
                    </a:lnR>
                    <a:lnT w="38100" cap="flat" cmpd="sng" algn="ctr">
                      <a:solidFill>
                        <a:srgbClr val="05066D"/>
                      </a:solidFill>
                      <a:prstDash val="solid"/>
                      <a:round/>
                      <a:headEnd type="none" w="med" len="med"/>
                      <a:tailEnd type="none" w="med" len="med"/>
                    </a:lnT>
                    <a:lnB w="38100" cap="flat" cmpd="sng" algn="ctr">
                      <a:solidFill>
                        <a:srgbClr val="05066D"/>
                      </a:solidFill>
                      <a:prstDash val="solid"/>
                      <a:round/>
                      <a:headEnd type="none" w="med" len="med"/>
                      <a:tailEnd type="none" w="med" len="med"/>
                    </a:lnB>
                  </a:tcPr>
                </a:tc>
                <a:tc>
                  <a:txBody>
                    <a:bodyPr/>
                    <a:lstStyle/>
                    <a:p>
                      <a:pPr algn="ctr">
                        <a:lnSpc>
                          <a:spcPts val="2799"/>
                        </a:lnSpc>
                        <a:defRPr/>
                      </a:pPr>
                      <a:r>
                        <a:rPr lang="en-US" sz="1999">
                          <a:solidFill>
                            <a:srgbClr val="000000"/>
                          </a:solidFill>
                          <a:latin typeface="Canva Sans"/>
                        </a:rPr>
                        <a:t>0.7065</a:t>
                      </a:r>
                      <a:endParaRPr lang="en-US" sz="1100"/>
                    </a:p>
                  </a:txBody>
                  <a:tcPr marL="190500" marR="190500" marT="190500" marB="190500" anchor="ctr">
                    <a:lnL w="38100" cap="flat" cmpd="sng" algn="ctr">
                      <a:solidFill>
                        <a:srgbClr val="05066D"/>
                      </a:solidFill>
                      <a:prstDash val="solid"/>
                      <a:round/>
                      <a:headEnd type="none" w="med" len="med"/>
                      <a:tailEnd type="none" w="med" len="med"/>
                    </a:lnL>
                    <a:lnR w="38100" cap="flat" cmpd="sng" algn="ctr">
                      <a:solidFill>
                        <a:srgbClr val="05066D"/>
                      </a:solidFill>
                      <a:prstDash val="solid"/>
                      <a:round/>
                      <a:headEnd type="none" w="med" len="med"/>
                      <a:tailEnd type="none" w="med" len="med"/>
                    </a:lnR>
                    <a:lnT w="38100" cap="flat" cmpd="sng" algn="ctr">
                      <a:solidFill>
                        <a:srgbClr val="05066D"/>
                      </a:solidFill>
                      <a:prstDash val="solid"/>
                      <a:round/>
                      <a:headEnd type="none" w="med" len="med"/>
                      <a:tailEnd type="none" w="med" len="med"/>
                    </a:lnT>
                    <a:lnB w="38100" cap="flat" cmpd="sng" algn="ctr">
                      <a:solidFill>
                        <a:srgbClr val="05066D"/>
                      </a:solidFill>
                      <a:prstDash val="solid"/>
                      <a:round/>
                      <a:headEnd type="none" w="med" len="med"/>
                      <a:tailEnd type="none" w="med" len="med"/>
                    </a:lnB>
                  </a:tcPr>
                </a:tc>
                <a:tc>
                  <a:txBody>
                    <a:bodyPr/>
                    <a:lstStyle/>
                    <a:p>
                      <a:pPr algn="ctr">
                        <a:lnSpc>
                          <a:spcPts val="2799"/>
                        </a:lnSpc>
                        <a:defRPr/>
                      </a:pPr>
                      <a:r>
                        <a:rPr lang="en-US" sz="1999">
                          <a:solidFill>
                            <a:srgbClr val="000000"/>
                          </a:solidFill>
                          <a:latin typeface="Canva Sans"/>
                        </a:rPr>
                        <a:t>0.6656</a:t>
                      </a:r>
                      <a:endParaRPr lang="en-US" sz="1100"/>
                    </a:p>
                  </a:txBody>
                  <a:tcPr marL="190500" marR="190500" marT="190500" marB="190500" anchor="ctr">
                    <a:lnL w="38100" cap="flat" cmpd="sng" algn="ctr">
                      <a:solidFill>
                        <a:srgbClr val="05066D"/>
                      </a:solidFill>
                      <a:prstDash val="solid"/>
                      <a:round/>
                      <a:headEnd type="none" w="med" len="med"/>
                      <a:tailEnd type="none" w="med" len="med"/>
                    </a:lnL>
                    <a:lnR w="38100" cap="flat" cmpd="sng" algn="ctr">
                      <a:solidFill>
                        <a:srgbClr val="05066D"/>
                      </a:solidFill>
                      <a:prstDash val="solid"/>
                      <a:round/>
                      <a:headEnd type="none" w="med" len="med"/>
                      <a:tailEnd type="none" w="med" len="med"/>
                    </a:lnR>
                    <a:lnT w="38100" cap="flat" cmpd="sng" algn="ctr">
                      <a:solidFill>
                        <a:srgbClr val="05066D"/>
                      </a:solidFill>
                      <a:prstDash val="solid"/>
                      <a:round/>
                      <a:headEnd type="none" w="med" len="med"/>
                      <a:tailEnd type="none" w="med" len="med"/>
                    </a:lnT>
                    <a:lnB w="38100" cap="flat" cmpd="sng" algn="ctr">
                      <a:solidFill>
                        <a:srgbClr val="05066D"/>
                      </a:solidFill>
                      <a:prstDash val="solid"/>
                      <a:round/>
                      <a:headEnd type="none" w="med" len="med"/>
                      <a:tailEnd type="none" w="med" len="med"/>
                    </a:lnB>
                  </a:tcPr>
                </a:tc>
                <a:tc>
                  <a:txBody>
                    <a:bodyPr/>
                    <a:lstStyle/>
                    <a:p>
                      <a:pPr algn="ctr">
                        <a:lnSpc>
                          <a:spcPts val="2799"/>
                        </a:lnSpc>
                        <a:defRPr/>
                      </a:pPr>
                      <a:r>
                        <a:rPr lang="en-US" sz="1999">
                          <a:solidFill>
                            <a:srgbClr val="000000"/>
                          </a:solidFill>
                          <a:latin typeface="Canva Sans"/>
                        </a:rPr>
                        <a:t> 0.05841</a:t>
                      </a:r>
                      <a:endParaRPr lang="en-US" sz="1100"/>
                    </a:p>
                  </a:txBody>
                  <a:tcPr marL="190500" marR="190500" marT="190500" marB="190500" anchor="ctr">
                    <a:lnL w="38100" cap="flat" cmpd="sng" algn="ctr">
                      <a:solidFill>
                        <a:srgbClr val="05066D"/>
                      </a:solidFill>
                      <a:prstDash val="solid"/>
                      <a:round/>
                      <a:headEnd type="none" w="med" len="med"/>
                      <a:tailEnd type="none" w="med" len="med"/>
                    </a:lnL>
                    <a:lnR w="38100" cap="flat" cmpd="sng" algn="ctr">
                      <a:solidFill>
                        <a:srgbClr val="05066D"/>
                      </a:solidFill>
                      <a:prstDash val="solid"/>
                      <a:round/>
                      <a:headEnd type="none" w="med" len="med"/>
                      <a:tailEnd type="none" w="med" len="med"/>
                    </a:lnR>
                    <a:lnT w="38100" cap="flat" cmpd="sng" algn="ctr">
                      <a:solidFill>
                        <a:srgbClr val="05066D"/>
                      </a:solidFill>
                      <a:prstDash val="solid"/>
                      <a:round/>
                      <a:headEnd type="none" w="med" len="med"/>
                      <a:tailEnd type="none" w="med" len="med"/>
                    </a:lnT>
                    <a:lnB w="38100" cap="flat" cmpd="sng" algn="ctr">
                      <a:solidFill>
                        <a:srgbClr val="05066D"/>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12" name="TextBox 12"/>
          <p:cNvSpPr txBox="1"/>
          <p:nvPr/>
        </p:nvSpPr>
        <p:spPr>
          <a:xfrm>
            <a:off x="11268498" y="2039764"/>
            <a:ext cx="3697810" cy="1031241"/>
          </a:xfrm>
          <a:prstGeom prst="rect">
            <a:avLst/>
          </a:prstGeom>
        </p:spPr>
        <p:txBody>
          <a:bodyPr lIns="0" tIns="0" rIns="0" bIns="0" rtlCol="0" anchor="t">
            <a:spAutoFit/>
          </a:bodyPr>
          <a:lstStyle/>
          <a:p>
            <a:pPr algn="ctr">
              <a:lnSpc>
                <a:spcPts val="4059"/>
              </a:lnSpc>
              <a:spcBef>
                <a:spcPct val="0"/>
              </a:spcBef>
            </a:pPr>
            <a:r>
              <a:rPr lang="en-US" sz="2899">
                <a:solidFill>
                  <a:srgbClr val="000000"/>
                </a:solidFill>
                <a:latin typeface="Poppins Ultra-Bold"/>
              </a:rPr>
              <a:t>Portmanteu  test on  residuals</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15444" r="-15444"/>
            </a:stretch>
          </a:blipFill>
        </p:spPr>
        <p:txBody>
          <a:bodyPr/>
          <a:lstStyle/>
          <a:p>
            <a:endParaRPr lang="en-IN"/>
          </a:p>
        </p:txBody>
      </p:sp>
      <p:grpSp>
        <p:nvGrpSpPr>
          <p:cNvPr id="3" name="Group 3"/>
          <p:cNvGrpSpPr/>
          <p:nvPr/>
        </p:nvGrpSpPr>
        <p:grpSpPr>
          <a:xfrm rot="-1454027">
            <a:off x="16105108" y="-2070417"/>
            <a:ext cx="6117988" cy="2980629"/>
            <a:chOff x="0" y="0"/>
            <a:chExt cx="1611322" cy="785022"/>
          </a:xfrm>
        </p:grpSpPr>
        <p:sp>
          <p:nvSpPr>
            <p:cNvPr id="4" name="Freeform 4"/>
            <p:cNvSpPr/>
            <p:nvPr/>
          </p:nvSpPr>
          <p:spPr>
            <a:xfrm>
              <a:off x="0" y="0"/>
              <a:ext cx="1611322" cy="785022"/>
            </a:xfrm>
            <a:custGeom>
              <a:avLst/>
              <a:gdLst/>
              <a:ahLst/>
              <a:cxnLst/>
              <a:rect l="l" t="t" r="r" b="b"/>
              <a:pathLst>
                <a:path w="1611322" h="785022">
                  <a:moveTo>
                    <a:pt x="126544" y="0"/>
                  </a:moveTo>
                  <a:lnTo>
                    <a:pt x="1484779" y="0"/>
                  </a:lnTo>
                  <a:cubicBezTo>
                    <a:pt x="1554667" y="0"/>
                    <a:pt x="1611322" y="56655"/>
                    <a:pt x="1611322" y="126544"/>
                  </a:cubicBezTo>
                  <a:lnTo>
                    <a:pt x="1611322" y="658478"/>
                  </a:lnTo>
                  <a:cubicBezTo>
                    <a:pt x="1611322" y="728366"/>
                    <a:pt x="1554667" y="785022"/>
                    <a:pt x="1484779" y="785022"/>
                  </a:cubicBezTo>
                  <a:lnTo>
                    <a:pt x="126544" y="785022"/>
                  </a:lnTo>
                  <a:cubicBezTo>
                    <a:pt x="92982" y="785022"/>
                    <a:pt x="60795" y="771690"/>
                    <a:pt x="37064" y="747958"/>
                  </a:cubicBezTo>
                  <a:cubicBezTo>
                    <a:pt x="13332" y="724226"/>
                    <a:pt x="0" y="692040"/>
                    <a:pt x="0" y="658478"/>
                  </a:cubicBezTo>
                  <a:lnTo>
                    <a:pt x="0" y="126544"/>
                  </a:lnTo>
                  <a:cubicBezTo>
                    <a:pt x="0" y="56655"/>
                    <a:pt x="56655" y="0"/>
                    <a:pt x="126544" y="0"/>
                  </a:cubicBezTo>
                  <a:close/>
                </a:path>
              </a:pathLst>
            </a:custGeom>
            <a:solidFill>
              <a:srgbClr val="5B98BA"/>
            </a:solidFill>
            <a:ln cap="rnd">
              <a:noFill/>
              <a:prstDash val="solid"/>
              <a:round/>
            </a:ln>
          </p:spPr>
          <p:txBody>
            <a:bodyPr/>
            <a:lstStyle/>
            <a:p>
              <a:endParaRPr lang="en-IN"/>
            </a:p>
          </p:txBody>
        </p:sp>
        <p:sp>
          <p:nvSpPr>
            <p:cNvPr id="5" name="TextBox 5"/>
            <p:cNvSpPr txBox="1"/>
            <p:nvPr/>
          </p:nvSpPr>
          <p:spPr>
            <a:xfrm>
              <a:off x="0" y="-57150"/>
              <a:ext cx="1611322" cy="842172"/>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rot="-371814">
            <a:off x="-2875975" y="8673510"/>
            <a:ext cx="6117988" cy="3226981"/>
            <a:chOff x="0" y="0"/>
            <a:chExt cx="1611322" cy="849904"/>
          </a:xfrm>
        </p:grpSpPr>
        <p:sp>
          <p:nvSpPr>
            <p:cNvPr id="7" name="Freeform 7"/>
            <p:cNvSpPr/>
            <p:nvPr/>
          </p:nvSpPr>
          <p:spPr>
            <a:xfrm>
              <a:off x="0" y="0"/>
              <a:ext cx="1611322" cy="849904"/>
            </a:xfrm>
            <a:custGeom>
              <a:avLst/>
              <a:gdLst/>
              <a:ahLst/>
              <a:cxnLst/>
              <a:rect l="l" t="t" r="r" b="b"/>
              <a:pathLst>
                <a:path w="1611322" h="849904">
                  <a:moveTo>
                    <a:pt x="126544" y="0"/>
                  </a:moveTo>
                  <a:lnTo>
                    <a:pt x="1484779" y="0"/>
                  </a:lnTo>
                  <a:cubicBezTo>
                    <a:pt x="1554667" y="0"/>
                    <a:pt x="1611322" y="56655"/>
                    <a:pt x="1611322" y="126544"/>
                  </a:cubicBezTo>
                  <a:lnTo>
                    <a:pt x="1611322" y="723361"/>
                  </a:lnTo>
                  <a:cubicBezTo>
                    <a:pt x="1611322" y="793249"/>
                    <a:pt x="1554667" y="849904"/>
                    <a:pt x="1484779" y="849904"/>
                  </a:cubicBezTo>
                  <a:lnTo>
                    <a:pt x="126544" y="849904"/>
                  </a:lnTo>
                  <a:cubicBezTo>
                    <a:pt x="92982" y="849904"/>
                    <a:pt x="60795" y="836572"/>
                    <a:pt x="37064" y="812841"/>
                  </a:cubicBezTo>
                  <a:cubicBezTo>
                    <a:pt x="13332" y="789109"/>
                    <a:pt x="0" y="756922"/>
                    <a:pt x="0" y="723361"/>
                  </a:cubicBezTo>
                  <a:lnTo>
                    <a:pt x="0" y="126544"/>
                  </a:lnTo>
                  <a:cubicBezTo>
                    <a:pt x="0" y="56655"/>
                    <a:pt x="56655" y="0"/>
                    <a:pt x="126544" y="0"/>
                  </a:cubicBezTo>
                  <a:close/>
                </a:path>
              </a:pathLst>
            </a:custGeom>
            <a:solidFill>
              <a:srgbClr val="145DA0"/>
            </a:solidFill>
            <a:ln cap="rnd">
              <a:noFill/>
              <a:prstDash val="solid"/>
              <a:round/>
            </a:ln>
          </p:spPr>
          <p:txBody>
            <a:bodyPr/>
            <a:lstStyle/>
            <a:p>
              <a:endParaRPr lang="en-IN"/>
            </a:p>
          </p:txBody>
        </p:sp>
        <p:sp>
          <p:nvSpPr>
            <p:cNvPr id="8" name="TextBox 8"/>
            <p:cNvSpPr txBox="1"/>
            <p:nvPr/>
          </p:nvSpPr>
          <p:spPr>
            <a:xfrm>
              <a:off x="0" y="-57150"/>
              <a:ext cx="1611322" cy="907054"/>
            </a:xfrm>
            <a:prstGeom prst="rect">
              <a:avLst/>
            </a:prstGeom>
          </p:spPr>
          <p:txBody>
            <a:bodyPr lIns="50800" tIns="50800" rIns="50800" bIns="50800" rtlCol="0" anchor="ctr"/>
            <a:lstStyle/>
            <a:p>
              <a:pPr algn="ctr">
                <a:lnSpc>
                  <a:spcPts val="2659"/>
                </a:lnSpc>
                <a:spcBef>
                  <a:spcPct val="0"/>
                </a:spcBef>
              </a:pPr>
              <a:endParaRPr/>
            </a:p>
          </p:txBody>
        </p:sp>
      </p:grpSp>
      <p:sp>
        <p:nvSpPr>
          <p:cNvPr id="9" name="Freeform 9"/>
          <p:cNvSpPr/>
          <p:nvPr/>
        </p:nvSpPr>
        <p:spPr>
          <a:xfrm rot="-163039">
            <a:off x="505871" y="8833116"/>
            <a:ext cx="2105666" cy="1152374"/>
          </a:xfrm>
          <a:custGeom>
            <a:avLst/>
            <a:gdLst/>
            <a:ahLst/>
            <a:cxnLst/>
            <a:rect l="l" t="t" r="r" b="b"/>
            <a:pathLst>
              <a:path w="2105666" h="1152374">
                <a:moveTo>
                  <a:pt x="0" y="0"/>
                </a:moveTo>
                <a:lnTo>
                  <a:pt x="2105667" y="0"/>
                </a:lnTo>
                <a:lnTo>
                  <a:pt x="2105667" y="1152374"/>
                </a:lnTo>
                <a:lnTo>
                  <a:pt x="0" y="115237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grpSp>
        <p:nvGrpSpPr>
          <p:cNvPr id="10" name="Group 10"/>
          <p:cNvGrpSpPr/>
          <p:nvPr/>
        </p:nvGrpSpPr>
        <p:grpSpPr>
          <a:xfrm>
            <a:off x="14953974" y="-1399262"/>
            <a:ext cx="2882434" cy="2882434"/>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D9D9D9"/>
              </a:solidFill>
              <a:prstDash val="solid"/>
              <a:miter/>
            </a:ln>
          </p:spPr>
          <p:txBody>
            <a:bodyPr/>
            <a:lstStyle/>
            <a:p>
              <a:endParaRPr lang="en-IN"/>
            </a:p>
          </p:txBody>
        </p:sp>
        <p:sp>
          <p:nvSpPr>
            <p:cNvPr id="12" name="TextBox 12"/>
            <p:cNvSpPr txBox="1"/>
            <p:nvPr/>
          </p:nvSpPr>
          <p:spPr>
            <a:xfrm>
              <a:off x="76200" y="19050"/>
              <a:ext cx="660400" cy="717550"/>
            </a:xfrm>
            <a:prstGeom prst="rect">
              <a:avLst/>
            </a:prstGeom>
          </p:spPr>
          <p:txBody>
            <a:bodyPr lIns="50800" tIns="50800" rIns="50800" bIns="50800" rtlCol="0" anchor="ctr"/>
            <a:lstStyle/>
            <a:p>
              <a:pPr algn="ctr">
                <a:lnSpc>
                  <a:spcPts val="2399"/>
                </a:lnSpc>
              </a:pPr>
              <a:endParaRPr/>
            </a:p>
          </p:txBody>
        </p:sp>
      </p:grpSp>
      <p:grpSp>
        <p:nvGrpSpPr>
          <p:cNvPr id="13" name="Group 13"/>
          <p:cNvGrpSpPr/>
          <p:nvPr/>
        </p:nvGrpSpPr>
        <p:grpSpPr>
          <a:xfrm>
            <a:off x="479739" y="2796712"/>
            <a:ext cx="8043970" cy="4644593"/>
            <a:chOff x="0" y="0"/>
            <a:chExt cx="6350000" cy="3666494"/>
          </a:xfrm>
        </p:grpSpPr>
        <p:sp>
          <p:nvSpPr>
            <p:cNvPr id="14" name="Freeform 14"/>
            <p:cNvSpPr/>
            <p:nvPr/>
          </p:nvSpPr>
          <p:spPr>
            <a:xfrm>
              <a:off x="0" y="0"/>
              <a:ext cx="6350000" cy="3666494"/>
            </a:xfrm>
            <a:custGeom>
              <a:avLst/>
              <a:gdLst/>
              <a:ahLst/>
              <a:cxnLst/>
              <a:rect l="l" t="t" r="r" b="b"/>
              <a:pathLst>
                <a:path w="6350000" h="3666494">
                  <a:moveTo>
                    <a:pt x="0" y="3116520"/>
                  </a:moveTo>
                  <a:lnTo>
                    <a:pt x="0" y="549974"/>
                  </a:lnTo>
                  <a:cubicBezTo>
                    <a:pt x="0" y="245655"/>
                    <a:pt x="170180" y="0"/>
                    <a:pt x="381000" y="0"/>
                  </a:cubicBezTo>
                  <a:lnTo>
                    <a:pt x="5969000" y="0"/>
                  </a:lnTo>
                  <a:cubicBezTo>
                    <a:pt x="6179820" y="0"/>
                    <a:pt x="6350000" y="245655"/>
                    <a:pt x="6350000" y="549974"/>
                  </a:cubicBezTo>
                  <a:lnTo>
                    <a:pt x="6350000" y="3116520"/>
                  </a:lnTo>
                  <a:cubicBezTo>
                    <a:pt x="6350000" y="3420839"/>
                    <a:pt x="6179820" y="3666494"/>
                    <a:pt x="5969000" y="3666494"/>
                  </a:cubicBezTo>
                  <a:lnTo>
                    <a:pt x="381000" y="3666494"/>
                  </a:lnTo>
                  <a:cubicBezTo>
                    <a:pt x="170180" y="3666494"/>
                    <a:pt x="0" y="3420839"/>
                    <a:pt x="0" y="3116520"/>
                  </a:cubicBezTo>
                  <a:close/>
                </a:path>
              </a:pathLst>
            </a:custGeom>
            <a:solidFill>
              <a:srgbClr val="145DA0"/>
            </a:solidFill>
            <a:ln w="12700">
              <a:solidFill>
                <a:srgbClr val="000000"/>
              </a:solidFill>
            </a:ln>
          </p:spPr>
          <p:txBody>
            <a:bodyPr/>
            <a:lstStyle/>
            <a:p>
              <a:endParaRPr lang="en-IN"/>
            </a:p>
          </p:txBody>
        </p:sp>
      </p:grpSp>
      <p:grpSp>
        <p:nvGrpSpPr>
          <p:cNvPr id="15" name="Group 15"/>
          <p:cNvGrpSpPr/>
          <p:nvPr/>
        </p:nvGrpSpPr>
        <p:grpSpPr>
          <a:xfrm>
            <a:off x="758502" y="3039571"/>
            <a:ext cx="8306581" cy="4858224"/>
            <a:chOff x="0" y="0"/>
            <a:chExt cx="6964192" cy="4073108"/>
          </a:xfrm>
        </p:grpSpPr>
        <p:sp>
          <p:nvSpPr>
            <p:cNvPr id="16" name="Freeform 16"/>
            <p:cNvSpPr/>
            <p:nvPr/>
          </p:nvSpPr>
          <p:spPr>
            <a:xfrm>
              <a:off x="0" y="0"/>
              <a:ext cx="6964192" cy="4073108"/>
            </a:xfrm>
            <a:custGeom>
              <a:avLst/>
              <a:gdLst/>
              <a:ahLst/>
              <a:cxnLst/>
              <a:rect l="l" t="t" r="r" b="b"/>
              <a:pathLst>
                <a:path w="6964192" h="4073108">
                  <a:moveTo>
                    <a:pt x="0" y="3462142"/>
                  </a:moveTo>
                  <a:lnTo>
                    <a:pt x="0" y="610966"/>
                  </a:lnTo>
                  <a:cubicBezTo>
                    <a:pt x="0" y="272898"/>
                    <a:pt x="186640" y="0"/>
                    <a:pt x="417852" y="0"/>
                  </a:cubicBezTo>
                  <a:lnTo>
                    <a:pt x="6546341" y="0"/>
                  </a:lnTo>
                  <a:cubicBezTo>
                    <a:pt x="6777552" y="0"/>
                    <a:pt x="6964192" y="272898"/>
                    <a:pt x="6964192" y="610966"/>
                  </a:cubicBezTo>
                  <a:lnTo>
                    <a:pt x="6964192" y="3462142"/>
                  </a:lnTo>
                  <a:cubicBezTo>
                    <a:pt x="6964192" y="3800210"/>
                    <a:pt x="6777552" y="4073108"/>
                    <a:pt x="6546341" y="4073108"/>
                  </a:cubicBezTo>
                  <a:lnTo>
                    <a:pt x="417852" y="4073108"/>
                  </a:lnTo>
                  <a:cubicBezTo>
                    <a:pt x="186640" y="4073108"/>
                    <a:pt x="0" y="3800210"/>
                    <a:pt x="0" y="3462142"/>
                  </a:cubicBezTo>
                  <a:close/>
                </a:path>
              </a:pathLst>
            </a:custGeom>
            <a:blipFill>
              <a:blip r:embed="rId5"/>
              <a:stretch>
                <a:fillRect l="-141" r="-141"/>
              </a:stretch>
            </a:blipFill>
          </p:spPr>
          <p:txBody>
            <a:bodyPr/>
            <a:lstStyle/>
            <a:p>
              <a:endParaRPr lang="en-IN"/>
            </a:p>
          </p:txBody>
        </p:sp>
      </p:grpSp>
      <p:grpSp>
        <p:nvGrpSpPr>
          <p:cNvPr id="17" name="Group 17"/>
          <p:cNvGrpSpPr/>
          <p:nvPr/>
        </p:nvGrpSpPr>
        <p:grpSpPr>
          <a:xfrm>
            <a:off x="9355443" y="2796712"/>
            <a:ext cx="8183371" cy="4644593"/>
            <a:chOff x="0" y="0"/>
            <a:chExt cx="7079844" cy="4018270"/>
          </a:xfrm>
        </p:grpSpPr>
        <p:sp>
          <p:nvSpPr>
            <p:cNvPr id="18" name="Freeform 18"/>
            <p:cNvSpPr/>
            <p:nvPr/>
          </p:nvSpPr>
          <p:spPr>
            <a:xfrm>
              <a:off x="0" y="0"/>
              <a:ext cx="7079844" cy="4018270"/>
            </a:xfrm>
            <a:custGeom>
              <a:avLst/>
              <a:gdLst/>
              <a:ahLst/>
              <a:cxnLst/>
              <a:rect l="l" t="t" r="r" b="b"/>
              <a:pathLst>
                <a:path w="7079844" h="4018270">
                  <a:moveTo>
                    <a:pt x="0" y="3415530"/>
                  </a:moveTo>
                  <a:lnTo>
                    <a:pt x="0" y="602740"/>
                  </a:lnTo>
                  <a:cubicBezTo>
                    <a:pt x="0" y="269224"/>
                    <a:pt x="189740" y="0"/>
                    <a:pt x="424791" y="0"/>
                  </a:cubicBezTo>
                  <a:lnTo>
                    <a:pt x="6655053" y="0"/>
                  </a:lnTo>
                  <a:cubicBezTo>
                    <a:pt x="6890104" y="0"/>
                    <a:pt x="7079844" y="269224"/>
                    <a:pt x="7079844" y="602740"/>
                  </a:cubicBezTo>
                  <a:lnTo>
                    <a:pt x="7079844" y="3415530"/>
                  </a:lnTo>
                  <a:cubicBezTo>
                    <a:pt x="7079844" y="3749046"/>
                    <a:pt x="6890104" y="4018270"/>
                    <a:pt x="6655053" y="4018270"/>
                  </a:cubicBezTo>
                  <a:lnTo>
                    <a:pt x="424791" y="4018270"/>
                  </a:lnTo>
                  <a:cubicBezTo>
                    <a:pt x="189740" y="4018270"/>
                    <a:pt x="0" y="3749046"/>
                    <a:pt x="0" y="3415530"/>
                  </a:cubicBezTo>
                  <a:close/>
                </a:path>
              </a:pathLst>
            </a:custGeom>
            <a:solidFill>
              <a:srgbClr val="145DA0"/>
            </a:solidFill>
            <a:ln w="12700">
              <a:solidFill>
                <a:srgbClr val="000000"/>
              </a:solidFill>
            </a:ln>
          </p:spPr>
          <p:txBody>
            <a:bodyPr/>
            <a:lstStyle/>
            <a:p>
              <a:endParaRPr lang="en-IN"/>
            </a:p>
          </p:txBody>
        </p:sp>
      </p:grpSp>
      <p:grpSp>
        <p:nvGrpSpPr>
          <p:cNvPr id="19" name="Group 19"/>
          <p:cNvGrpSpPr/>
          <p:nvPr/>
        </p:nvGrpSpPr>
        <p:grpSpPr>
          <a:xfrm>
            <a:off x="9672466" y="3039571"/>
            <a:ext cx="8306581" cy="4858224"/>
            <a:chOff x="0" y="0"/>
            <a:chExt cx="6681576" cy="3907816"/>
          </a:xfrm>
        </p:grpSpPr>
        <p:sp>
          <p:nvSpPr>
            <p:cNvPr id="20" name="Freeform 20"/>
            <p:cNvSpPr/>
            <p:nvPr/>
          </p:nvSpPr>
          <p:spPr>
            <a:xfrm>
              <a:off x="0" y="0"/>
              <a:ext cx="6681576" cy="3907816"/>
            </a:xfrm>
            <a:custGeom>
              <a:avLst/>
              <a:gdLst/>
              <a:ahLst/>
              <a:cxnLst/>
              <a:rect l="l" t="t" r="r" b="b"/>
              <a:pathLst>
                <a:path w="6681576" h="3907816">
                  <a:moveTo>
                    <a:pt x="0" y="3321644"/>
                  </a:moveTo>
                  <a:lnTo>
                    <a:pt x="0" y="586172"/>
                  </a:lnTo>
                  <a:cubicBezTo>
                    <a:pt x="0" y="261824"/>
                    <a:pt x="179066" y="0"/>
                    <a:pt x="400895" y="0"/>
                  </a:cubicBezTo>
                  <a:lnTo>
                    <a:pt x="6280681" y="0"/>
                  </a:lnTo>
                  <a:cubicBezTo>
                    <a:pt x="6502509" y="0"/>
                    <a:pt x="6681576" y="261824"/>
                    <a:pt x="6681576" y="586172"/>
                  </a:cubicBezTo>
                  <a:lnTo>
                    <a:pt x="6681576" y="3321644"/>
                  </a:lnTo>
                  <a:cubicBezTo>
                    <a:pt x="6681576" y="3645993"/>
                    <a:pt x="6502509" y="3907816"/>
                    <a:pt x="6280681" y="3907816"/>
                  </a:cubicBezTo>
                  <a:lnTo>
                    <a:pt x="400895" y="3907816"/>
                  </a:lnTo>
                  <a:cubicBezTo>
                    <a:pt x="179066" y="3907816"/>
                    <a:pt x="0" y="3645993"/>
                    <a:pt x="0" y="3321644"/>
                  </a:cubicBezTo>
                  <a:close/>
                </a:path>
              </a:pathLst>
            </a:custGeom>
            <a:blipFill>
              <a:blip r:embed="rId6"/>
              <a:stretch>
                <a:fillRect t="-2020" b="-2020"/>
              </a:stretch>
            </a:blipFill>
          </p:spPr>
          <p:txBody>
            <a:bodyPr/>
            <a:lstStyle/>
            <a:p>
              <a:endParaRPr lang="en-IN"/>
            </a:p>
          </p:txBody>
        </p:sp>
      </p:grpSp>
      <p:sp>
        <p:nvSpPr>
          <p:cNvPr id="21" name="TextBox 21"/>
          <p:cNvSpPr txBox="1"/>
          <p:nvPr/>
        </p:nvSpPr>
        <p:spPr>
          <a:xfrm>
            <a:off x="3965804" y="1287083"/>
            <a:ext cx="10356389" cy="1128514"/>
          </a:xfrm>
          <a:prstGeom prst="rect">
            <a:avLst/>
          </a:prstGeom>
        </p:spPr>
        <p:txBody>
          <a:bodyPr wrap="square" lIns="0" tIns="0" rIns="0" bIns="0" rtlCol="0" anchor="t">
            <a:spAutoFit/>
          </a:bodyPr>
          <a:lstStyle/>
          <a:p>
            <a:pPr algn="ctr">
              <a:lnSpc>
                <a:spcPts val="8800"/>
              </a:lnSpc>
            </a:pPr>
            <a:r>
              <a:rPr lang="en-US" sz="8000" dirty="0">
                <a:solidFill>
                  <a:srgbClr val="051D40"/>
                </a:solidFill>
                <a:latin typeface="Open Sans Extra Bold"/>
              </a:rPr>
              <a:t>MODEL SUMMARY</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sp>
        <p:nvSpPr>
          <p:cNvPr id="2" name="TextBox 2"/>
          <p:cNvSpPr txBox="1"/>
          <p:nvPr/>
        </p:nvSpPr>
        <p:spPr>
          <a:xfrm>
            <a:off x="11124061" y="936626"/>
            <a:ext cx="6711387" cy="4206874"/>
          </a:xfrm>
          <a:prstGeom prst="rect">
            <a:avLst/>
          </a:prstGeom>
        </p:spPr>
        <p:txBody>
          <a:bodyPr lIns="0" tIns="0" rIns="0" bIns="0" rtlCol="0" anchor="t">
            <a:spAutoFit/>
          </a:bodyPr>
          <a:lstStyle/>
          <a:p>
            <a:pPr algn="ctr">
              <a:lnSpc>
                <a:spcPts val="11200"/>
              </a:lnSpc>
              <a:spcBef>
                <a:spcPct val="0"/>
              </a:spcBef>
            </a:pPr>
            <a:r>
              <a:rPr lang="en-US" sz="8000">
                <a:solidFill>
                  <a:srgbClr val="FDFDFD"/>
                </a:solidFill>
                <a:latin typeface="Open Sans Extra Bold"/>
              </a:rPr>
              <a:t>Correlation Matrix of Errors:</a:t>
            </a:r>
          </a:p>
        </p:txBody>
      </p:sp>
      <p:grpSp>
        <p:nvGrpSpPr>
          <p:cNvPr id="3" name="Group 3"/>
          <p:cNvGrpSpPr/>
          <p:nvPr/>
        </p:nvGrpSpPr>
        <p:grpSpPr>
          <a:xfrm>
            <a:off x="-1867766" y="-1614217"/>
            <a:ext cx="3735531" cy="3735531"/>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5B98BA"/>
              </a:solidFill>
              <a:prstDash val="solid"/>
              <a:miter/>
            </a:ln>
          </p:spPr>
          <p:txBody>
            <a:bodyPr/>
            <a:lstStyle/>
            <a:p>
              <a:endParaRPr lang="en-IN"/>
            </a:p>
          </p:txBody>
        </p:sp>
        <p:sp>
          <p:nvSpPr>
            <p:cNvPr id="5" name="TextBox 5"/>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6" name="Freeform 6"/>
          <p:cNvSpPr/>
          <p:nvPr/>
        </p:nvSpPr>
        <p:spPr>
          <a:xfrm>
            <a:off x="1028700" y="1089026"/>
            <a:ext cx="9816999" cy="8169274"/>
          </a:xfrm>
          <a:prstGeom prst="round2SameRect">
            <a:avLst/>
          </a:prstGeom>
          <a:blipFill>
            <a:blip r:embed="rId2"/>
            <a:stretch>
              <a:fillRect l="-13656" r="-9297"/>
            </a:stretch>
          </a:blipFill>
        </p:spPr>
        <p:txBody>
          <a:bodyPr/>
          <a:lstStyle/>
          <a:p>
            <a:endParaRPr lang="en-IN"/>
          </a:p>
        </p:txBody>
      </p:sp>
      <p:grpSp>
        <p:nvGrpSpPr>
          <p:cNvPr id="7" name="Group 7"/>
          <p:cNvGrpSpPr/>
          <p:nvPr/>
        </p:nvGrpSpPr>
        <p:grpSpPr>
          <a:xfrm>
            <a:off x="15967682" y="8043007"/>
            <a:ext cx="3735531" cy="3735531"/>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5B98BA"/>
              </a:solidFill>
              <a:prstDash val="solid"/>
              <a:miter/>
            </a:ln>
          </p:spPr>
          <p:txBody>
            <a:bodyPr/>
            <a:lstStyle/>
            <a:p>
              <a:endParaRPr lang="en-IN"/>
            </a:p>
          </p:txBody>
        </p:sp>
        <p:sp>
          <p:nvSpPr>
            <p:cNvPr id="9" name="TextBox 9"/>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10" name="TextBox 10"/>
          <p:cNvSpPr txBox="1"/>
          <p:nvPr/>
        </p:nvSpPr>
        <p:spPr>
          <a:xfrm>
            <a:off x="11320906" y="5651500"/>
            <a:ext cx="6711387" cy="3546474"/>
          </a:xfrm>
          <a:prstGeom prst="rect">
            <a:avLst/>
          </a:prstGeom>
        </p:spPr>
        <p:txBody>
          <a:bodyPr lIns="0" tIns="0" rIns="0" bIns="0" rtlCol="0" anchor="t">
            <a:spAutoFit/>
          </a:bodyPr>
          <a:lstStyle/>
          <a:p>
            <a:pPr algn="ctr">
              <a:lnSpc>
                <a:spcPts val="5600"/>
              </a:lnSpc>
            </a:pPr>
            <a:r>
              <a:rPr lang="en-US" sz="4000" spc="-80">
                <a:solidFill>
                  <a:srgbClr val="FDFDFD"/>
                </a:solidFill>
                <a:latin typeface="Poppins"/>
              </a:rPr>
              <a:t>Strong positive correlation between:</a:t>
            </a:r>
          </a:p>
          <a:p>
            <a:pPr algn="ctr">
              <a:lnSpc>
                <a:spcPts val="5600"/>
              </a:lnSpc>
            </a:pPr>
            <a:r>
              <a:rPr lang="en-US" sz="4000" spc="-80">
                <a:solidFill>
                  <a:srgbClr val="FDFDFD"/>
                </a:solidFill>
                <a:latin typeface="Poppins"/>
              </a:rPr>
              <a:t>(a) CO and Ozone</a:t>
            </a:r>
          </a:p>
          <a:p>
            <a:pPr algn="ctr">
              <a:lnSpc>
                <a:spcPts val="5600"/>
              </a:lnSpc>
            </a:pPr>
            <a:r>
              <a:rPr lang="en-US" sz="4000" spc="-80">
                <a:solidFill>
                  <a:srgbClr val="FDFDFD"/>
                </a:solidFill>
                <a:latin typeface="Poppins"/>
              </a:rPr>
              <a:t>(b) NO2 and SO2</a:t>
            </a:r>
          </a:p>
          <a:p>
            <a:pPr algn="ctr">
              <a:lnSpc>
                <a:spcPts val="5600"/>
              </a:lnSpc>
            </a:pPr>
            <a:r>
              <a:rPr lang="en-US" sz="4000" spc="-80">
                <a:solidFill>
                  <a:srgbClr val="FDFDFD"/>
                </a:solidFill>
                <a:latin typeface="Poppins"/>
              </a:rPr>
              <a:t>(c) PM-2.5 and PM-10</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5143500"/>
          </a:xfrm>
          <a:custGeom>
            <a:avLst/>
            <a:gdLst/>
            <a:ahLst/>
            <a:cxnLst/>
            <a:rect l="l" t="t" r="r" b="b"/>
            <a:pathLst>
              <a:path w="18288000" h="5143500">
                <a:moveTo>
                  <a:pt x="0" y="0"/>
                </a:moveTo>
                <a:lnTo>
                  <a:pt x="18288000" y="0"/>
                </a:lnTo>
                <a:lnTo>
                  <a:pt x="18288000" y="5143500"/>
                </a:lnTo>
                <a:lnTo>
                  <a:pt x="0" y="5143500"/>
                </a:lnTo>
                <a:lnTo>
                  <a:pt x="0" y="0"/>
                </a:lnTo>
                <a:close/>
              </a:path>
            </a:pathLst>
          </a:custGeom>
          <a:blipFill>
            <a:blip r:embed="rId2"/>
            <a:stretch>
              <a:fillRect t="-72406" b="-64482"/>
            </a:stretch>
          </a:blipFill>
        </p:spPr>
        <p:txBody>
          <a:bodyPr/>
          <a:lstStyle/>
          <a:p>
            <a:endParaRPr lang="en-IN"/>
          </a:p>
        </p:txBody>
      </p:sp>
      <p:grpSp>
        <p:nvGrpSpPr>
          <p:cNvPr id="3" name="Group 3"/>
          <p:cNvGrpSpPr/>
          <p:nvPr/>
        </p:nvGrpSpPr>
        <p:grpSpPr>
          <a:xfrm>
            <a:off x="-188217" y="9258300"/>
            <a:ext cx="18476217" cy="1028700"/>
            <a:chOff x="0" y="0"/>
            <a:chExt cx="4866164" cy="270933"/>
          </a:xfrm>
        </p:grpSpPr>
        <p:sp>
          <p:nvSpPr>
            <p:cNvPr id="4" name="Freeform 4"/>
            <p:cNvSpPr/>
            <p:nvPr/>
          </p:nvSpPr>
          <p:spPr>
            <a:xfrm>
              <a:off x="0" y="0"/>
              <a:ext cx="4866164" cy="270933"/>
            </a:xfrm>
            <a:custGeom>
              <a:avLst/>
              <a:gdLst/>
              <a:ahLst/>
              <a:cxnLst/>
              <a:rect l="l" t="t" r="r" b="b"/>
              <a:pathLst>
                <a:path w="4866164" h="270933">
                  <a:moveTo>
                    <a:pt x="0" y="0"/>
                  </a:moveTo>
                  <a:lnTo>
                    <a:pt x="4866164" y="0"/>
                  </a:lnTo>
                  <a:lnTo>
                    <a:pt x="4866164" y="270933"/>
                  </a:lnTo>
                  <a:lnTo>
                    <a:pt x="0" y="270933"/>
                  </a:lnTo>
                  <a:close/>
                </a:path>
              </a:pathLst>
            </a:custGeom>
            <a:solidFill>
              <a:srgbClr val="5B98BA"/>
            </a:solidFill>
            <a:ln cap="sq">
              <a:noFill/>
              <a:prstDash val="solid"/>
              <a:miter/>
            </a:ln>
          </p:spPr>
          <p:txBody>
            <a:bodyPr/>
            <a:lstStyle/>
            <a:p>
              <a:endParaRPr lang="en-IN"/>
            </a:p>
          </p:txBody>
        </p:sp>
        <p:sp>
          <p:nvSpPr>
            <p:cNvPr id="5" name="TextBox 5"/>
            <p:cNvSpPr txBox="1"/>
            <p:nvPr/>
          </p:nvSpPr>
          <p:spPr>
            <a:xfrm>
              <a:off x="0" y="-38100"/>
              <a:ext cx="4866164" cy="309033"/>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6" name="Group 6"/>
          <p:cNvGrpSpPr/>
          <p:nvPr/>
        </p:nvGrpSpPr>
        <p:grpSpPr>
          <a:xfrm>
            <a:off x="3367558" y="2590556"/>
            <a:ext cx="11552885" cy="5812823"/>
            <a:chOff x="0" y="0"/>
            <a:chExt cx="3042735" cy="1530949"/>
          </a:xfrm>
        </p:grpSpPr>
        <p:sp>
          <p:nvSpPr>
            <p:cNvPr id="7" name="Freeform 7"/>
            <p:cNvSpPr/>
            <p:nvPr/>
          </p:nvSpPr>
          <p:spPr>
            <a:xfrm>
              <a:off x="0" y="0"/>
              <a:ext cx="3042735" cy="1530949"/>
            </a:xfrm>
            <a:custGeom>
              <a:avLst/>
              <a:gdLst/>
              <a:ahLst/>
              <a:cxnLst/>
              <a:rect l="l" t="t" r="r" b="b"/>
              <a:pathLst>
                <a:path w="3042735" h="1530949">
                  <a:moveTo>
                    <a:pt x="0" y="0"/>
                  </a:moveTo>
                  <a:lnTo>
                    <a:pt x="3042735" y="0"/>
                  </a:lnTo>
                  <a:lnTo>
                    <a:pt x="3042735" y="1530949"/>
                  </a:lnTo>
                  <a:lnTo>
                    <a:pt x="0" y="1530949"/>
                  </a:lnTo>
                  <a:close/>
                </a:path>
              </a:pathLst>
            </a:custGeom>
            <a:solidFill>
              <a:srgbClr val="145DA0"/>
            </a:solidFill>
            <a:ln cap="sq">
              <a:noFill/>
              <a:prstDash val="solid"/>
              <a:miter/>
            </a:ln>
          </p:spPr>
          <p:txBody>
            <a:bodyPr/>
            <a:lstStyle/>
            <a:p>
              <a:endParaRPr lang="en-IN"/>
            </a:p>
          </p:txBody>
        </p:sp>
        <p:sp>
          <p:nvSpPr>
            <p:cNvPr id="8" name="TextBox 8"/>
            <p:cNvSpPr txBox="1"/>
            <p:nvPr/>
          </p:nvSpPr>
          <p:spPr>
            <a:xfrm>
              <a:off x="0" y="-38100"/>
              <a:ext cx="3042735" cy="1569049"/>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9" name="Freeform 9"/>
          <p:cNvSpPr/>
          <p:nvPr/>
        </p:nvSpPr>
        <p:spPr>
          <a:xfrm>
            <a:off x="0" y="0"/>
            <a:ext cx="18288000" cy="11739901"/>
          </a:xfrm>
          <a:custGeom>
            <a:avLst/>
            <a:gdLst/>
            <a:ahLst/>
            <a:cxnLst/>
            <a:rect l="l" t="t" r="r" b="b"/>
            <a:pathLst>
              <a:path w="18288000" h="11739901">
                <a:moveTo>
                  <a:pt x="0" y="0"/>
                </a:moveTo>
                <a:lnTo>
                  <a:pt x="18288000" y="0"/>
                </a:lnTo>
                <a:lnTo>
                  <a:pt x="18288000" y="11739901"/>
                </a:lnTo>
                <a:lnTo>
                  <a:pt x="0" y="11739901"/>
                </a:lnTo>
                <a:lnTo>
                  <a:pt x="0" y="0"/>
                </a:lnTo>
                <a:close/>
              </a:path>
            </a:pathLst>
          </a:custGeom>
          <a:blipFill>
            <a:blip r:embed="rId3"/>
            <a:stretch>
              <a:fillRect l="-7509" t="-19372" r="-7509"/>
            </a:stretch>
          </a:blipFill>
        </p:spPr>
        <p:txBody>
          <a:bodyPr/>
          <a:lstStyle/>
          <a:p>
            <a:endParaRPr lang="en-IN"/>
          </a:p>
        </p:txBody>
      </p:sp>
      <p:grpSp>
        <p:nvGrpSpPr>
          <p:cNvPr id="10" name="Group 10"/>
          <p:cNvGrpSpPr/>
          <p:nvPr/>
        </p:nvGrpSpPr>
        <p:grpSpPr>
          <a:xfrm>
            <a:off x="1835707" y="2749726"/>
            <a:ext cx="14616587" cy="6508574"/>
            <a:chOff x="0" y="0"/>
            <a:chExt cx="3849636" cy="1714192"/>
          </a:xfrm>
        </p:grpSpPr>
        <p:sp>
          <p:nvSpPr>
            <p:cNvPr id="11" name="Freeform 11"/>
            <p:cNvSpPr/>
            <p:nvPr/>
          </p:nvSpPr>
          <p:spPr>
            <a:xfrm>
              <a:off x="0" y="0"/>
              <a:ext cx="3849636" cy="1714192"/>
            </a:xfrm>
            <a:custGeom>
              <a:avLst/>
              <a:gdLst/>
              <a:ahLst/>
              <a:cxnLst/>
              <a:rect l="l" t="t" r="r" b="b"/>
              <a:pathLst>
                <a:path w="3849636" h="1714192">
                  <a:moveTo>
                    <a:pt x="0" y="0"/>
                  </a:moveTo>
                  <a:lnTo>
                    <a:pt x="3849636" y="0"/>
                  </a:lnTo>
                  <a:lnTo>
                    <a:pt x="3849636" y="1714192"/>
                  </a:lnTo>
                  <a:lnTo>
                    <a:pt x="0" y="1714192"/>
                  </a:lnTo>
                  <a:close/>
                </a:path>
              </a:pathLst>
            </a:custGeom>
            <a:solidFill>
              <a:srgbClr val="242424">
                <a:alpha val="72941"/>
              </a:srgbClr>
            </a:solidFill>
          </p:spPr>
          <p:txBody>
            <a:bodyPr/>
            <a:lstStyle/>
            <a:p>
              <a:endParaRPr lang="en-IN"/>
            </a:p>
          </p:txBody>
        </p:sp>
        <p:sp>
          <p:nvSpPr>
            <p:cNvPr id="12" name="TextBox 12"/>
            <p:cNvSpPr txBox="1"/>
            <p:nvPr/>
          </p:nvSpPr>
          <p:spPr>
            <a:xfrm>
              <a:off x="0" y="-66675"/>
              <a:ext cx="3849636" cy="1780867"/>
            </a:xfrm>
            <a:prstGeom prst="rect">
              <a:avLst/>
            </a:prstGeom>
          </p:spPr>
          <p:txBody>
            <a:bodyPr lIns="50800" tIns="50800" rIns="50800" bIns="50800" rtlCol="0" anchor="ctr"/>
            <a:lstStyle/>
            <a:p>
              <a:pPr algn="ctr">
                <a:lnSpc>
                  <a:spcPts val="4899"/>
                </a:lnSpc>
              </a:pPr>
              <a:r>
                <a:rPr lang="en-US" sz="3499">
                  <a:solidFill>
                    <a:srgbClr val="FFFFFF">
                      <a:alpha val="72941"/>
                    </a:srgbClr>
                  </a:solidFill>
                  <a:latin typeface="Glacial Indifference"/>
                </a:rPr>
                <a:t>Numerous studies have consistently demonstrated a substantial correlation between daily pollutant concentration levels and hospital admissions for various respiratory and cardiovascular diseases, underscoring the critical impact of atmospheric pollutants on public health. Population studies and epidemiological research have played pivotal roles in identifying these adverse health effects, providing crucial insights to guide the formulation of practices and legislation aimed at controlling emissions and improving air quality for the well-being of communities.</a:t>
              </a:r>
            </a:p>
          </p:txBody>
        </p:sp>
      </p:grpSp>
      <p:sp>
        <p:nvSpPr>
          <p:cNvPr id="13" name="TextBox 13"/>
          <p:cNvSpPr txBox="1"/>
          <p:nvPr/>
        </p:nvSpPr>
        <p:spPr>
          <a:xfrm>
            <a:off x="4892533" y="606531"/>
            <a:ext cx="8502934" cy="1368424"/>
          </a:xfrm>
          <a:prstGeom prst="rect">
            <a:avLst/>
          </a:prstGeom>
        </p:spPr>
        <p:txBody>
          <a:bodyPr lIns="0" tIns="0" rIns="0" bIns="0" rtlCol="0" anchor="t">
            <a:spAutoFit/>
          </a:bodyPr>
          <a:lstStyle/>
          <a:p>
            <a:pPr marL="0" lvl="0" indent="0" algn="ctr">
              <a:lnSpc>
                <a:spcPts val="11200"/>
              </a:lnSpc>
              <a:spcBef>
                <a:spcPct val="0"/>
              </a:spcBef>
            </a:pPr>
            <a:r>
              <a:rPr lang="en-US" sz="8000">
                <a:solidFill>
                  <a:srgbClr val="FDFDFD"/>
                </a:solidFill>
                <a:latin typeface="Open Sans Bold"/>
              </a:rPr>
              <a:t>INTRODUCTION</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1F1EF"/>
        </a:solidFill>
        <a:effectLst/>
      </p:bgPr>
    </p:bg>
    <p:spTree>
      <p:nvGrpSpPr>
        <p:cNvPr id="1" name=""/>
        <p:cNvGrpSpPr/>
        <p:nvPr/>
      </p:nvGrpSpPr>
      <p:grpSpPr>
        <a:xfrm>
          <a:off x="0" y="0"/>
          <a:ext cx="0" cy="0"/>
          <a:chOff x="0" y="0"/>
          <a:chExt cx="0" cy="0"/>
        </a:xfrm>
      </p:grpSpPr>
      <p:sp>
        <p:nvSpPr>
          <p:cNvPr id="2" name="Freeform 2"/>
          <p:cNvSpPr/>
          <p:nvPr/>
        </p:nvSpPr>
        <p:spPr>
          <a:xfrm rot="622607">
            <a:off x="15316454" y="-1435264"/>
            <a:ext cx="4537396" cy="3712415"/>
          </a:xfrm>
          <a:custGeom>
            <a:avLst/>
            <a:gdLst/>
            <a:ahLst/>
            <a:cxnLst/>
            <a:rect l="l" t="t" r="r" b="b"/>
            <a:pathLst>
              <a:path w="4537396" h="3712415">
                <a:moveTo>
                  <a:pt x="0" y="0"/>
                </a:moveTo>
                <a:lnTo>
                  <a:pt x="4537396" y="0"/>
                </a:lnTo>
                <a:lnTo>
                  <a:pt x="4537396" y="3712415"/>
                </a:lnTo>
                <a:lnTo>
                  <a:pt x="0" y="371241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Freeform 3"/>
          <p:cNvSpPr/>
          <p:nvPr/>
        </p:nvSpPr>
        <p:spPr>
          <a:xfrm>
            <a:off x="-3700748" y="5735928"/>
            <a:ext cx="7401497" cy="8229600"/>
          </a:xfrm>
          <a:custGeom>
            <a:avLst/>
            <a:gdLst/>
            <a:ahLst/>
            <a:cxnLst/>
            <a:rect l="l" t="t" r="r" b="b"/>
            <a:pathLst>
              <a:path w="7401497" h="8229600">
                <a:moveTo>
                  <a:pt x="0" y="0"/>
                </a:moveTo>
                <a:lnTo>
                  <a:pt x="7401496" y="0"/>
                </a:lnTo>
                <a:lnTo>
                  <a:pt x="7401496" y="8229600"/>
                </a:lnTo>
                <a:lnTo>
                  <a:pt x="0" y="8229600"/>
                </a:lnTo>
                <a:lnTo>
                  <a:pt x="0" y="0"/>
                </a:lnTo>
                <a:close/>
              </a:path>
            </a:pathLst>
          </a:custGeom>
          <a:blipFill>
            <a:blip r:embed="rId4"/>
            <a:stretch>
              <a:fillRect/>
            </a:stretch>
          </a:blipFill>
        </p:spPr>
        <p:txBody>
          <a:bodyPr/>
          <a:lstStyle/>
          <a:p>
            <a:endParaRPr lang="en-IN"/>
          </a:p>
        </p:txBody>
      </p:sp>
      <p:sp>
        <p:nvSpPr>
          <p:cNvPr id="4" name="Freeform 4"/>
          <p:cNvSpPr/>
          <p:nvPr/>
        </p:nvSpPr>
        <p:spPr>
          <a:xfrm>
            <a:off x="13564182" y="5735928"/>
            <a:ext cx="7401497" cy="8229600"/>
          </a:xfrm>
          <a:custGeom>
            <a:avLst/>
            <a:gdLst/>
            <a:ahLst/>
            <a:cxnLst/>
            <a:rect l="l" t="t" r="r" b="b"/>
            <a:pathLst>
              <a:path w="7401497" h="8229600">
                <a:moveTo>
                  <a:pt x="0" y="0"/>
                </a:moveTo>
                <a:lnTo>
                  <a:pt x="7401496" y="0"/>
                </a:lnTo>
                <a:lnTo>
                  <a:pt x="7401496" y="8229600"/>
                </a:lnTo>
                <a:lnTo>
                  <a:pt x="0" y="8229600"/>
                </a:lnTo>
                <a:lnTo>
                  <a:pt x="0" y="0"/>
                </a:lnTo>
                <a:close/>
              </a:path>
            </a:pathLst>
          </a:custGeom>
          <a:blipFill>
            <a:blip r:embed="rId4"/>
            <a:stretch>
              <a:fillRect/>
            </a:stretch>
          </a:blipFill>
        </p:spPr>
        <p:txBody>
          <a:bodyPr/>
          <a:lstStyle/>
          <a:p>
            <a:endParaRPr lang="en-IN"/>
          </a:p>
        </p:txBody>
      </p:sp>
      <p:sp>
        <p:nvSpPr>
          <p:cNvPr id="5" name="TextBox 5"/>
          <p:cNvSpPr txBox="1"/>
          <p:nvPr/>
        </p:nvSpPr>
        <p:spPr>
          <a:xfrm>
            <a:off x="1226564" y="6014855"/>
            <a:ext cx="9144000" cy="679450"/>
          </a:xfrm>
          <a:prstGeom prst="rect">
            <a:avLst/>
          </a:prstGeom>
        </p:spPr>
        <p:txBody>
          <a:bodyPr lIns="0" tIns="0" rIns="0" bIns="0" rtlCol="0" anchor="t">
            <a:spAutoFit/>
          </a:bodyPr>
          <a:lstStyle/>
          <a:p>
            <a:pPr algn="ctr">
              <a:lnSpc>
                <a:spcPts val="5599"/>
              </a:lnSpc>
              <a:spcBef>
                <a:spcPct val="0"/>
              </a:spcBef>
            </a:pPr>
            <a:r>
              <a:rPr lang="en-US" sz="3999" spc="-79">
                <a:solidFill>
                  <a:srgbClr val="000000"/>
                </a:solidFill>
                <a:latin typeface="DM Sans Bold"/>
              </a:rPr>
              <a:t>&gt; VIF (Model with errors as covariates)</a:t>
            </a:r>
          </a:p>
        </p:txBody>
      </p:sp>
      <p:sp>
        <p:nvSpPr>
          <p:cNvPr id="6" name="TextBox 6"/>
          <p:cNvSpPr txBox="1"/>
          <p:nvPr/>
        </p:nvSpPr>
        <p:spPr>
          <a:xfrm>
            <a:off x="1226564" y="8986800"/>
            <a:ext cx="6706463" cy="679450"/>
          </a:xfrm>
          <a:prstGeom prst="rect">
            <a:avLst/>
          </a:prstGeom>
        </p:spPr>
        <p:txBody>
          <a:bodyPr lIns="0" tIns="0" rIns="0" bIns="0" rtlCol="0" anchor="t">
            <a:spAutoFit/>
          </a:bodyPr>
          <a:lstStyle/>
          <a:p>
            <a:pPr algn="ctr">
              <a:lnSpc>
                <a:spcPts val="5599"/>
              </a:lnSpc>
              <a:spcBef>
                <a:spcPct val="0"/>
              </a:spcBef>
            </a:pPr>
            <a:r>
              <a:rPr lang="en-US" sz="3999" spc="-79" dirty="0">
                <a:solidFill>
                  <a:srgbClr val="000000"/>
                </a:solidFill>
                <a:latin typeface="DM Sans Bold"/>
              </a:rPr>
              <a:t>&gt; Condition Number: 7793.4</a:t>
            </a:r>
          </a:p>
        </p:txBody>
      </p:sp>
      <p:graphicFrame>
        <p:nvGraphicFramePr>
          <p:cNvPr id="7" name="Table 7"/>
          <p:cNvGraphicFramePr>
            <a:graphicFrameLocks noGrp="1"/>
          </p:cNvGraphicFramePr>
          <p:nvPr/>
        </p:nvGraphicFramePr>
        <p:xfrm>
          <a:off x="1226564" y="6999105"/>
          <a:ext cx="14388333" cy="1465557"/>
        </p:xfrm>
        <a:graphic>
          <a:graphicData uri="http://schemas.openxmlformats.org/drawingml/2006/table">
            <a:tbl>
              <a:tblPr/>
              <a:tblGrid>
                <a:gridCol w="2498077">
                  <a:extLst>
                    <a:ext uri="{9D8B030D-6E8A-4147-A177-3AD203B41FA5}">
                      <a16:colId xmlns:a16="http://schemas.microsoft.com/office/drawing/2014/main" val="20000"/>
                    </a:ext>
                  </a:extLst>
                </a:gridCol>
                <a:gridCol w="2566989">
                  <a:extLst>
                    <a:ext uri="{9D8B030D-6E8A-4147-A177-3AD203B41FA5}">
                      <a16:colId xmlns:a16="http://schemas.microsoft.com/office/drawing/2014/main" val="20001"/>
                    </a:ext>
                  </a:extLst>
                </a:gridCol>
                <a:gridCol w="2306628">
                  <a:extLst>
                    <a:ext uri="{9D8B030D-6E8A-4147-A177-3AD203B41FA5}">
                      <a16:colId xmlns:a16="http://schemas.microsoft.com/office/drawing/2014/main" val="20002"/>
                    </a:ext>
                  </a:extLst>
                </a:gridCol>
                <a:gridCol w="2143441">
                  <a:extLst>
                    <a:ext uri="{9D8B030D-6E8A-4147-A177-3AD203B41FA5}">
                      <a16:colId xmlns:a16="http://schemas.microsoft.com/office/drawing/2014/main" val="20003"/>
                    </a:ext>
                  </a:extLst>
                </a:gridCol>
                <a:gridCol w="2421537">
                  <a:extLst>
                    <a:ext uri="{9D8B030D-6E8A-4147-A177-3AD203B41FA5}">
                      <a16:colId xmlns:a16="http://schemas.microsoft.com/office/drawing/2014/main" val="20004"/>
                    </a:ext>
                  </a:extLst>
                </a:gridCol>
                <a:gridCol w="2451661">
                  <a:extLst>
                    <a:ext uri="{9D8B030D-6E8A-4147-A177-3AD203B41FA5}">
                      <a16:colId xmlns:a16="http://schemas.microsoft.com/office/drawing/2014/main" val="20005"/>
                    </a:ext>
                  </a:extLst>
                </a:gridCol>
              </a:tblGrid>
              <a:tr h="759691">
                <a:tc>
                  <a:txBody>
                    <a:bodyPr/>
                    <a:lstStyle/>
                    <a:p>
                      <a:pPr algn="ctr">
                        <a:lnSpc>
                          <a:spcPts val="2659"/>
                        </a:lnSpc>
                        <a:defRPr/>
                      </a:pPr>
                      <a:r>
                        <a:rPr lang="en-US" sz="1899" spc="113">
                          <a:solidFill>
                            <a:srgbClr val="000000"/>
                          </a:solidFill>
                          <a:latin typeface="DM Sans"/>
                        </a:rPr>
                        <a:t>Co_er</a:t>
                      </a:r>
                      <a:endParaRPr lang="en-US" sz="1100"/>
                    </a:p>
                  </a:txBody>
                  <a:tcPr marL="190500" marR="190500" marT="190500" marB="190500" anchor="ctr">
                    <a:lnL w="38100" cap="flat" cmpd="sng" algn="ctr">
                      <a:solidFill>
                        <a:srgbClr val="6F9CC6"/>
                      </a:solidFill>
                      <a:prstDash val="solid"/>
                      <a:round/>
                      <a:headEnd type="none" w="med" len="med"/>
                      <a:tailEnd type="none" w="med" len="med"/>
                    </a:lnL>
                    <a:lnR w="38100" cap="flat" cmpd="sng" algn="ctr">
                      <a:solidFill>
                        <a:srgbClr val="6F9CC6"/>
                      </a:solidFill>
                      <a:prstDash val="solid"/>
                      <a:round/>
                      <a:headEnd type="none" w="med" len="med"/>
                      <a:tailEnd type="none" w="med" len="med"/>
                    </a:lnR>
                    <a:lnT w="38100" cap="flat" cmpd="sng" algn="ctr">
                      <a:solidFill>
                        <a:srgbClr val="6F9CC6"/>
                      </a:solidFill>
                      <a:prstDash val="solid"/>
                      <a:round/>
                      <a:headEnd type="none" w="med" len="med"/>
                      <a:tailEnd type="none" w="med" len="med"/>
                    </a:lnT>
                    <a:lnB w="38100" cap="flat" cmpd="sng" algn="ctr">
                      <a:solidFill>
                        <a:srgbClr val="6F9CC6"/>
                      </a:solidFill>
                      <a:prstDash val="solid"/>
                      <a:round/>
                      <a:headEnd type="none" w="med" len="med"/>
                      <a:tailEnd type="none" w="med" len="med"/>
                    </a:lnB>
                  </a:tcPr>
                </a:tc>
                <a:tc>
                  <a:txBody>
                    <a:bodyPr/>
                    <a:lstStyle/>
                    <a:p>
                      <a:pPr algn="ctr">
                        <a:lnSpc>
                          <a:spcPts val="2659"/>
                        </a:lnSpc>
                        <a:defRPr/>
                      </a:pPr>
                      <a:r>
                        <a:rPr lang="en-US" sz="1899" spc="113">
                          <a:solidFill>
                            <a:srgbClr val="000000"/>
                          </a:solidFill>
                          <a:latin typeface="DM Sans"/>
                        </a:rPr>
                        <a:t>ozn_er</a:t>
                      </a:r>
                      <a:endParaRPr lang="en-US" sz="1100"/>
                    </a:p>
                  </a:txBody>
                  <a:tcPr marL="190500" marR="190500" marT="190500" marB="190500" anchor="ctr">
                    <a:lnL w="38100" cap="flat" cmpd="sng" algn="ctr">
                      <a:solidFill>
                        <a:srgbClr val="6F9CC6"/>
                      </a:solidFill>
                      <a:prstDash val="solid"/>
                      <a:round/>
                      <a:headEnd type="none" w="med" len="med"/>
                      <a:tailEnd type="none" w="med" len="med"/>
                    </a:lnL>
                    <a:lnR w="38100" cap="flat" cmpd="sng" algn="ctr">
                      <a:solidFill>
                        <a:srgbClr val="6F9CC6"/>
                      </a:solidFill>
                      <a:prstDash val="solid"/>
                      <a:round/>
                      <a:headEnd type="none" w="med" len="med"/>
                      <a:tailEnd type="none" w="med" len="med"/>
                    </a:lnR>
                    <a:lnT w="38100" cap="flat" cmpd="sng" algn="ctr">
                      <a:solidFill>
                        <a:srgbClr val="6F9CC6"/>
                      </a:solidFill>
                      <a:prstDash val="solid"/>
                      <a:round/>
                      <a:headEnd type="none" w="med" len="med"/>
                      <a:tailEnd type="none" w="med" len="med"/>
                    </a:lnT>
                    <a:lnB w="38100" cap="flat" cmpd="sng" algn="ctr">
                      <a:solidFill>
                        <a:srgbClr val="6F9CC6"/>
                      </a:solidFill>
                      <a:prstDash val="solid"/>
                      <a:round/>
                      <a:headEnd type="none" w="med" len="med"/>
                      <a:tailEnd type="none" w="med" len="med"/>
                    </a:lnB>
                  </a:tcPr>
                </a:tc>
                <a:tc>
                  <a:txBody>
                    <a:bodyPr/>
                    <a:lstStyle/>
                    <a:p>
                      <a:pPr algn="ctr">
                        <a:lnSpc>
                          <a:spcPts val="2659"/>
                        </a:lnSpc>
                        <a:defRPr/>
                      </a:pPr>
                      <a:r>
                        <a:rPr lang="en-US" sz="1899" spc="113">
                          <a:solidFill>
                            <a:srgbClr val="000000"/>
                          </a:solidFill>
                          <a:latin typeface="DM Sans"/>
                        </a:rPr>
                        <a:t>no2_er</a:t>
                      </a:r>
                      <a:endParaRPr lang="en-US" sz="1100"/>
                    </a:p>
                  </a:txBody>
                  <a:tcPr marL="190500" marR="190500" marT="190500" marB="190500" anchor="ctr">
                    <a:lnL w="38100" cap="flat" cmpd="sng" algn="ctr">
                      <a:solidFill>
                        <a:srgbClr val="6F9CC6"/>
                      </a:solidFill>
                      <a:prstDash val="solid"/>
                      <a:round/>
                      <a:headEnd type="none" w="med" len="med"/>
                      <a:tailEnd type="none" w="med" len="med"/>
                    </a:lnL>
                    <a:lnR w="38100" cap="flat" cmpd="sng" algn="ctr">
                      <a:solidFill>
                        <a:srgbClr val="6F9CC6"/>
                      </a:solidFill>
                      <a:prstDash val="solid"/>
                      <a:round/>
                      <a:headEnd type="none" w="med" len="med"/>
                      <a:tailEnd type="none" w="med" len="med"/>
                    </a:lnR>
                    <a:lnT w="38100" cap="flat" cmpd="sng" algn="ctr">
                      <a:solidFill>
                        <a:srgbClr val="6F9CC6"/>
                      </a:solidFill>
                      <a:prstDash val="solid"/>
                      <a:round/>
                      <a:headEnd type="none" w="med" len="med"/>
                      <a:tailEnd type="none" w="med" len="med"/>
                    </a:lnT>
                    <a:lnB w="38100" cap="flat" cmpd="sng" algn="ctr">
                      <a:solidFill>
                        <a:srgbClr val="6F9CC6"/>
                      </a:solidFill>
                      <a:prstDash val="solid"/>
                      <a:round/>
                      <a:headEnd type="none" w="med" len="med"/>
                      <a:tailEnd type="none" w="med" len="med"/>
                    </a:lnB>
                  </a:tcPr>
                </a:tc>
                <a:tc>
                  <a:txBody>
                    <a:bodyPr/>
                    <a:lstStyle/>
                    <a:p>
                      <a:pPr algn="ctr">
                        <a:lnSpc>
                          <a:spcPts val="2659"/>
                        </a:lnSpc>
                        <a:defRPr/>
                      </a:pPr>
                      <a:r>
                        <a:rPr lang="en-US" sz="1899" spc="113">
                          <a:solidFill>
                            <a:srgbClr val="000000"/>
                          </a:solidFill>
                          <a:latin typeface="DM Sans"/>
                        </a:rPr>
                        <a:t>so2_er</a:t>
                      </a:r>
                      <a:endParaRPr lang="en-US" sz="1100"/>
                    </a:p>
                  </a:txBody>
                  <a:tcPr marL="190500" marR="190500" marT="190500" marB="190500" anchor="ctr">
                    <a:lnL w="38100" cap="flat" cmpd="sng" algn="ctr">
                      <a:solidFill>
                        <a:srgbClr val="6F9CC6"/>
                      </a:solidFill>
                      <a:prstDash val="solid"/>
                      <a:round/>
                      <a:headEnd type="none" w="med" len="med"/>
                      <a:tailEnd type="none" w="med" len="med"/>
                    </a:lnL>
                    <a:lnR w="38100" cap="flat" cmpd="sng" algn="ctr">
                      <a:solidFill>
                        <a:srgbClr val="6F9CC6"/>
                      </a:solidFill>
                      <a:prstDash val="solid"/>
                      <a:round/>
                      <a:headEnd type="none" w="med" len="med"/>
                      <a:tailEnd type="none" w="med" len="med"/>
                    </a:lnR>
                    <a:lnT w="38100" cap="flat" cmpd="sng" algn="ctr">
                      <a:solidFill>
                        <a:srgbClr val="6F9CC6"/>
                      </a:solidFill>
                      <a:prstDash val="solid"/>
                      <a:round/>
                      <a:headEnd type="none" w="med" len="med"/>
                      <a:tailEnd type="none" w="med" len="med"/>
                    </a:lnT>
                    <a:lnB w="38100" cap="flat" cmpd="sng" algn="ctr">
                      <a:solidFill>
                        <a:srgbClr val="6F9CC6"/>
                      </a:solidFill>
                      <a:prstDash val="solid"/>
                      <a:round/>
                      <a:headEnd type="none" w="med" len="med"/>
                      <a:tailEnd type="none" w="med" len="med"/>
                    </a:lnB>
                  </a:tcPr>
                </a:tc>
                <a:tc>
                  <a:txBody>
                    <a:bodyPr/>
                    <a:lstStyle/>
                    <a:p>
                      <a:pPr algn="ctr">
                        <a:lnSpc>
                          <a:spcPts val="2659"/>
                        </a:lnSpc>
                        <a:defRPr/>
                      </a:pPr>
                      <a:r>
                        <a:rPr lang="en-US" sz="1899" spc="113">
                          <a:solidFill>
                            <a:srgbClr val="000000"/>
                          </a:solidFill>
                          <a:latin typeface="DM Sans"/>
                        </a:rPr>
                        <a:t>PM2.5_er</a:t>
                      </a:r>
                      <a:endParaRPr lang="en-US" sz="1100"/>
                    </a:p>
                  </a:txBody>
                  <a:tcPr marL="190500" marR="190500" marT="190500" marB="190500" anchor="ctr">
                    <a:lnL w="38100" cap="flat" cmpd="sng" algn="ctr">
                      <a:solidFill>
                        <a:srgbClr val="6F9CC6"/>
                      </a:solidFill>
                      <a:prstDash val="solid"/>
                      <a:round/>
                      <a:headEnd type="none" w="med" len="med"/>
                      <a:tailEnd type="none" w="med" len="med"/>
                    </a:lnL>
                    <a:lnR w="38100" cap="flat" cmpd="sng" algn="ctr">
                      <a:solidFill>
                        <a:srgbClr val="6F9CC6"/>
                      </a:solidFill>
                      <a:prstDash val="solid"/>
                      <a:round/>
                      <a:headEnd type="none" w="med" len="med"/>
                      <a:tailEnd type="none" w="med" len="med"/>
                    </a:lnR>
                    <a:lnT w="38100" cap="flat" cmpd="sng" algn="ctr">
                      <a:solidFill>
                        <a:srgbClr val="6F9CC6"/>
                      </a:solidFill>
                      <a:prstDash val="solid"/>
                      <a:round/>
                      <a:headEnd type="none" w="med" len="med"/>
                      <a:tailEnd type="none" w="med" len="med"/>
                    </a:lnT>
                    <a:lnB w="38100" cap="flat" cmpd="sng" algn="ctr">
                      <a:solidFill>
                        <a:srgbClr val="6F9CC6"/>
                      </a:solidFill>
                      <a:prstDash val="solid"/>
                      <a:round/>
                      <a:headEnd type="none" w="med" len="med"/>
                      <a:tailEnd type="none" w="med" len="med"/>
                    </a:lnB>
                  </a:tcPr>
                </a:tc>
                <a:tc>
                  <a:txBody>
                    <a:bodyPr/>
                    <a:lstStyle/>
                    <a:p>
                      <a:pPr algn="ctr">
                        <a:lnSpc>
                          <a:spcPts val="2659"/>
                        </a:lnSpc>
                        <a:defRPr/>
                      </a:pPr>
                      <a:r>
                        <a:rPr lang="en-US" sz="1899" spc="113">
                          <a:solidFill>
                            <a:srgbClr val="000000"/>
                          </a:solidFill>
                          <a:latin typeface="DM Sans"/>
                        </a:rPr>
                        <a:t>pm10_er</a:t>
                      </a:r>
                      <a:endParaRPr lang="en-US" sz="1100"/>
                    </a:p>
                  </a:txBody>
                  <a:tcPr marL="190500" marR="190500" marT="190500" marB="190500" anchor="ctr">
                    <a:lnL w="38100" cap="flat" cmpd="sng" algn="ctr">
                      <a:solidFill>
                        <a:srgbClr val="6F9CC6"/>
                      </a:solidFill>
                      <a:prstDash val="solid"/>
                      <a:round/>
                      <a:headEnd type="none" w="med" len="med"/>
                      <a:tailEnd type="none" w="med" len="med"/>
                    </a:lnL>
                    <a:lnR w="38100" cap="flat" cmpd="sng" algn="ctr">
                      <a:solidFill>
                        <a:srgbClr val="6F9CC6"/>
                      </a:solidFill>
                      <a:prstDash val="solid"/>
                      <a:round/>
                      <a:headEnd type="none" w="med" len="med"/>
                      <a:tailEnd type="none" w="med" len="med"/>
                    </a:lnR>
                    <a:lnT w="38100" cap="flat" cmpd="sng" algn="ctr">
                      <a:solidFill>
                        <a:srgbClr val="6F9CC6"/>
                      </a:solidFill>
                      <a:prstDash val="solid"/>
                      <a:round/>
                      <a:headEnd type="none" w="med" len="med"/>
                      <a:tailEnd type="none" w="med" len="med"/>
                    </a:lnT>
                    <a:lnB w="38100" cap="flat" cmpd="sng" algn="ctr">
                      <a:solidFill>
                        <a:srgbClr val="6F9CC6"/>
                      </a:solidFill>
                      <a:prstDash val="solid"/>
                      <a:round/>
                      <a:headEnd type="none" w="med" len="med"/>
                      <a:tailEnd type="none" w="med" len="med"/>
                    </a:lnB>
                  </a:tcPr>
                </a:tc>
                <a:extLst>
                  <a:ext uri="{0D108BD9-81ED-4DB2-BD59-A6C34878D82A}">
                    <a16:rowId xmlns:a16="http://schemas.microsoft.com/office/drawing/2014/main" val="10000"/>
                  </a:ext>
                </a:extLst>
              </a:tr>
              <a:tr h="678873">
                <a:tc>
                  <a:txBody>
                    <a:bodyPr/>
                    <a:lstStyle/>
                    <a:p>
                      <a:pPr algn="ctr">
                        <a:lnSpc>
                          <a:spcPts val="2659"/>
                        </a:lnSpc>
                        <a:defRPr/>
                      </a:pPr>
                      <a:r>
                        <a:rPr lang="en-US" sz="1899" spc="113">
                          <a:solidFill>
                            <a:srgbClr val="000000"/>
                          </a:solidFill>
                          <a:latin typeface="DM Sans"/>
                        </a:rPr>
                        <a:t>186.572746</a:t>
                      </a:r>
                      <a:endParaRPr lang="en-US" sz="1100"/>
                    </a:p>
                  </a:txBody>
                  <a:tcPr marL="190500" marR="190500" marT="190500" marB="190500" anchor="ctr">
                    <a:lnL w="38100" cap="flat" cmpd="sng" algn="ctr">
                      <a:solidFill>
                        <a:srgbClr val="6F9CC6"/>
                      </a:solidFill>
                      <a:prstDash val="solid"/>
                      <a:round/>
                      <a:headEnd type="none" w="med" len="med"/>
                      <a:tailEnd type="none" w="med" len="med"/>
                    </a:lnL>
                    <a:lnR w="38100" cap="flat" cmpd="sng" algn="ctr">
                      <a:solidFill>
                        <a:srgbClr val="6F9CC6"/>
                      </a:solidFill>
                      <a:prstDash val="solid"/>
                      <a:round/>
                      <a:headEnd type="none" w="med" len="med"/>
                      <a:tailEnd type="none" w="med" len="med"/>
                    </a:lnR>
                    <a:lnT w="38100" cap="flat" cmpd="sng" algn="ctr">
                      <a:solidFill>
                        <a:srgbClr val="6F9CC6"/>
                      </a:solidFill>
                      <a:prstDash val="solid"/>
                      <a:round/>
                      <a:headEnd type="none" w="med" len="med"/>
                      <a:tailEnd type="none" w="med" len="med"/>
                    </a:lnT>
                    <a:lnB w="38100" cap="flat" cmpd="sng" algn="ctr">
                      <a:solidFill>
                        <a:srgbClr val="6F9CC6"/>
                      </a:solidFill>
                      <a:prstDash val="solid"/>
                      <a:round/>
                      <a:headEnd type="none" w="med" len="med"/>
                      <a:tailEnd type="none" w="med" len="med"/>
                    </a:lnB>
                  </a:tcPr>
                </a:tc>
                <a:tc>
                  <a:txBody>
                    <a:bodyPr/>
                    <a:lstStyle/>
                    <a:p>
                      <a:pPr algn="ctr">
                        <a:lnSpc>
                          <a:spcPts val="2659"/>
                        </a:lnSpc>
                        <a:defRPr/>
                      </a:pPr>
                      <a:r>
                        <a:rPr lang="en-US" sz="1899" spc="113">
                          <a:solidFill>
                            <a:srgbClr val="000000"/>
                          </a:solidFill>
                          <a:latin typeface="DM Sans"/>
                        </a:rPr>
                        <a:t>186.618658</a:t>
                      </a:r>
                      <a:endParaRPr lang="en-US" sz="1100"/>
                    </a:p>
                  </a:txBody>
                  <a:tcPr marL="190500" marR="190500" marT="190500" marB="190500" anchor="ctr">
                    <a:lnL w="38100" cap="flat" cmpd="sng" algn="ctr">
                      <a:solidFill>
                        <a:srgbClr val="6F9CC6"/>
                      </a:solidFill>
                      <a:prstDash val="solid"/>
                      <a:round/>
                      <a:headEnd type="none" w="med" len="med"/>
                      <a:tailEnd type="none" w="med" len="med"/>
                    </a:lnL>
                    <a:lnR w="38100" cap="flat" cmpd="sng" algn="ctr">
                      <a:solidFill>
                        <a:srgbClr val="6F9CC6"/>
                      </a:solidFill>
                      <a:prstDash val="solid"/>
                      <a:round/>
                      <a:headEnd type="none" w="med" len="med"/>
                      <a:tailEnd type="none" w="med" len="med"/>
                    </a:lnR>
                    <a:lnT w="38100" cap="flat" cmpd="sng" algn="ctr">
                      <a:solidFill>
                        <a:srgbClr val="6F9CC6"/>
                      </a:solidFill>
                      <a:prstDash val="solid"/>
                      <a:round/>
                      <a:headEnd type="none" w="med" len="med"/>
                      <a:tailEnd type="none" w="med" len="med"/>
                    </a:lnT>
                    <a:lnB w="38100" cap="flat" cmpd="sng" algn="ctr">
                      <a:solidFill>
                        <a:srgbClr val="6F9CC6"/>
                      </a:solidFill>
                      <a:prstDash val="solid"/>
                      <a:round/>
                      <a:headEnd type="none" w="med" len="med"/>
                      <a:tailEnd type="none" w="med" len="med"/>
                    </a:lnB>
                  </a:tcPr>
                </a:tc>
                <a:tc>
                  <a:txBody>
                    <a:bodyPr/>
                    <a:lstStyle/>
                    <a:p>
                      <a:pPr algn="ctr">
                        <a:lnSpc>
                          <a:spcPts val="2659"/>
                        </a:lnSpc>
                        <a:defRPr/>
                      </a:pPr>
                      <a:r>
                        <a:rPr lang="en-US" sz="1899" spc="113">
                          <a:solidFill>
                            <a:srgbClr val="000000"/>
                          </a:solidFill>
                          <a:latin typeface="DM Sans"/>
                        </a:rPr>
                        <a:t>7.020498</a:t>
                      </a:r>
                      <a:endParaRPr lang="en-US" sz="1100"/>
                    </a:p>
                  </a:txBody>
                  <a:tcPr marL="190500" marR="190500" marT="190500" marB="190500" anchor="ctr">
                    <a:lnL w="38100" cap="flat" cmpd="sng" algn="ctr">
                      <a:solidFill>
                        <a:srgbClr val="6F9CC6"/>
                      </a:solidFill>
                      <a:prstDash val="solid"/>
                      <a:round/>
                      <a:headEnd type="none" w="med" len="med"/>
                      <a:tailEnd type="none" w="med" len="med"/>
                    </a:lnL>
                    <a:lnR w="38100" cap="flat" cmpd="sng" algn="ctr">
                      <a:solidFill>
                        <a:srgbClr val="6F9CC6"/>
                      </a:solidFill>
                      <a:prstDash val="solid"/>
                      <a:round/>
                      <a:headEnd type="none" w="med" len="med"/>
                      <a:tailEnd type="none" w="med" len="med"/>
                    </a:lnR>
                    <a:lnT w="38100" cap="flat" cmpd="sng" algn="ctr">
                      <a:solidFill>
                        <a:srgbClr val="6F9CC6"/>
                      </a:solidFill>
                      <a:prstDash val="solid"/>
                      <a:round/>
                      <a:headEnd type="none" w="med" len="med"/>
                      <a:tailEnd type="none" w="med" len="med"/>
                    </a:lnT>
                    <a:lnB w="38100" cap="flat" cmpd="sng" algn="ctr">
                      <a:solidFill>
                        <a:srgbClr val="6F9CC6"/>
                      </a:solidFill>
                      <a:prstDash val="solid"/>
                      <a:round/>
                      <a:headEnd type="none" w="med" len="med"/>
                      <a:tailEnd type="none" w="med" len="med"/>
                    </a:lnB>
                  </a:tcPr>
                </a:tc>
                <a:tc>
                  <a:txBody>
                    <a:bodyPr/>
                    <a:lstStyle/>
                    <a:p>
                      <a:pPr algn="ctr">
                        <a:lnSpc>
                          <a:spcPts val="2659"/>
                        </a:lnSpc>
                        <a:defRPr/>
                      </a:pPr>
                      <a:r>
                        <a:rPr lang="en-US" sz="1899" spc="113">
                          <a:solidFill>
                            <a:srgbClr val="000000"/>
                          </a:solidFill>
                          <a:latin typeface="DM Sans"/>
                        </a:rPr>
                        <a:t>5.689976</a:t>
                      </a:r>
                      <a:endParaRPr lang="en-US" sz="1100"/>
                    </a:p>
                  </a:txBody>
                  <a:tcPr marL="190500" marR="190500" marT="190500" marB="190500" anchor="ctr">
                    <a:lnL w="38100" cap="flat" cmpd="sng" algn="ctr">
                      <a:solidFill>
                        <a:srgbClr val="6F9CC6"/>
                      </a:solidFill>
                      <a:prstDash val="solid"/>
                      <a:round/>
                      <a:headEnd type="none" w="med" len="med"/>
                      <a:tailEnd type="none" w="med" len="med"/>
                    </a:lnL>
                    <a:lnR w="38100" cap="flat" cmpd="sng" algn="ctr">
                      <a:solidFill>
                        <a:srgbClr val="6F9CC6"/>
                      </a:solidFill>
                      <a:prstDash val="solid"/>
                      <a:round/>
                      <a:headEnd type="none" w="med" len="med"/>
                      <a:tailEnd type="none" w="med" len="med"/>
                    </a:lnR>
                    <a:lnT w="38100" cap="flat" cmpd="sng" algn="ctr">
                      <a:solidFill>
                        <a:srgbClr val="6F9CC6"/>
                      </a:solidFill>
                      <a:prstDash val="solid"/>
                      <a:round/>
                      <a:headEnd type="none" w="med" len="med"/>
                      <a:tailEnd type="none" w="med" len="med"/>
                    </a:lnT>
                    <a:lnB w="38100" cap="flat" cmpd="sng" algn="ctr">
                      <a:solidFill>
                        <a:srgbClr val="6F9CC6"/>
                      </a:solidFill>
                      <a:prstDash val="solid"/>
                      <a:round/>
                      <a:headEnd type="none" w="med" len="med"/>
                      <a:tailEnd type="none" w="med" len="med"/>
                    </a:lnB>
                  </a:tcPr>
                </a:tc>
                <a:tc>
                  <a:txBody>
                    <a:bodyPr/>
                    <a:lstStyle/>
                    <a:p>
                      <a:pPr algn="ctr">
                        <a:lnSpc>
                          <a:spcPts val="2659"/>
                        </a:lnSpc>
                        <a:defRPr/>
                      </a:pPr>
                      <a:r>
                        <a:rPr lang="en-US" sz="1899" spc="113">
                          <a:solidFill>
                            <a:srgbClr val="000000"/>
                          </a:solidFill>
                          <a:latin typeface="DM Sans"/>
                        </a:rPr>
                        <a:t>990.380814</a:t>
                      </a:r>
                      <a:endParaRPr lang="en-US" sz="1100"/>
                    </a:p>
                  </a:txBody>
                  <a:tcPr marL="190500" marR="190500" marT="190500" marB="190500" anchor="ctr">
                    <a:lnL w="38100" cap="flat" cmpd="sng" algn="ctr">
                      <a:solidFill>
                        <a:srgbClr val="6F9CC6"/>
                      </a:solidFill>
                      <a:prstDash val="solid"/>
                      <a:round/>
                      <a:headEnd type="none" w="med" len="med"/>
                      <a:tailEnd type="none" w="med" len="med"/>
                    </a:lnL>
                    <a:lnR w="38100" cap="flat" cmpd="sng" algn="ctr">
                      <a:solidFill>
                        <a:srgbClr val="6F9CC6"/>
                      </a:solidFill>
                      <a:prstDash val="solid"/>
                      <a:round/>
                      <a:headEnd type="none" w="med" len="med"/>
                      <a:tailEnd type="none" w="med" len="med"/>
                    </a:lnR>
                    <a:lnT w="38100" cap="flat" cmpd="sng" algn="ctr">
                      <a:solidFill>
                        <a:srgbClr val="6F9CC6"/>
                      </a:solidFill>
                      <a:prstDash val="solid"/>
                      <a:round/>
                      <a:headEnd type="none" w="med" len="med"/>
                      <a:tailEnd type="none" w="med" len="med"/>
                    </a:lnT>
                    <a:lnB w="38100" cap="flat" cmpd="sng" algn="ctr">
                      <a:solidFill>
                        <a:srgbClr val="6F9CC6"/>
                      </a:solidFill>
                      <a:prstDash val="solid"/>
                      <a:round/>
                      <a:headEnd type="none" w="med" len="med"/>
                      <a:tailEnd type="none" w="med" len="med"/>
                    </a:lnB>
                  </a:tcPr>
                </a:tc>
                <a:tc>
                  <a:txBody>
                    <a:bodyPr/>
                    <a:lstStyle/>
                    <a:p>
                      <a:pPr algn="ctr">
                        <a:lnSpc>
                          <a:spcPts val="2659"/>
                        </a:lnSpc>
                        <a:defRPr/>
                      </a:pPr>
                      <a:r>
                        <a:rPr lang="en-US" sz="1899" spc="113">
                          <a:solidFill>
                            <a:srgbClr val="000000"/>
                          </a:solidFill>
                          <a:latin typeface="DM Sans"/>
                        </a:rPr>
                        <a:t>978.781859</a:t>
                      </a:r>
                      <a:endParaRPr lang="en-US" sz="1100"/>
                    </a:p>
                  </a:txBody>
                  <a:tcPr marL="190500" marR="190500" marT="190500" marB="190500" anchor="ctr">
                    <a:lnL w="38100" cap="flat" cmpd="sng" algn="ctr">
                      <a:solidFill>
                        <a:srgbClr val="6F9CC6"/>
                      </a:solidFill>
                      <a:prstDash val="solid"/>
                      <a:round/>
                      <a:headEnd type="none" w="med" len="med"/>
                      <a:tailEnd type="none" w="med" len="med"/>
                    </a:lnL>
                    <a:lnR w="38100" cap="flat" cmpd="sng" algn="ctr">
                      <a:solidFill>
                        <a:srgbClr val="6F9CC6"/>
                      </a:solidFill>
                      <a:prstDash val="solid"/>
                      <a:round/>
                      <a:headEnd type="none" w="med" len="med"/>
                      <a:tailEnd type="none" w="med" len="med"/>
                    </a:lnR>
                    <a:lnT w="38100" cap="flat" cmpd="sng" algn="ctr">
                      <a:solidFill>
                        <a:srgbClr val="6F9CC6"/>
                      </a:solidFill>
                      <a:prstDash val="solid"/>
                      <a:round/>
                      <a:headEnd type="none" w="med" len="med"/>
                      <a:tailEnd type="none" w="med" len="med"/>
                    </a:lnT>
                    <a:lnB w="38100" cap="flat" cmpd="sng" algn="ctr">
                      <a:solidFill>
                        <a:srgbClr val="6F9CC6"/>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8"/>
          <p:cNvGraphicFramePr>
            <a:graphicFrameLocks noGrp="1"/>
          </p:cNvGraphicFramePr>
          <p:nvPr>
            <p:extLst>
              <p:ext uri="{D42A27DB-BD31-4B8C-83A1-F6EECF244321}">
                <p14:modId xmlns:p14="http://schemas.microsoft.com/office/powerpoint/2010/main" val="2509526855"/>
              </p:ext>
            </p:extLst>
          </p:nvPr>
        </p:nvGraphicFramePr>
        <p:xfrm>
          <a:off x="1226564" y="1936749"/>
          <a:ext cx="14586196" cy="3639482"/>
        </p:xfrm>
        <a:graphic>
          <a:graphicData uri="http://schemas.openxmlformats.org/drawingml/2006/table">
            <a:tbl>
              <a:tblPr/>
              <a:tblGrid>
                <a:gridCol w="3309734">
                  <a:extLst>
                    <a:ext uri="{9D8B030D-6E8A-4147-A177-3AD203B41FA5}">
                      <a16:colId xmlns:a16="http://schemas.microsoft.com/office/drawing/2014/main" val="20000"/>
                    </a:ext>
                  </a:extLst>
                </a:gridCol>
                <a:gridCol w="1712317">
                  <a:extLst>
                    <a:ext uri="{9D8B030D-6E8A-4147-A177-3AD203B41FA5}">
                      <a16:colId xmlns:a16="http://schemas.microsoft.com/office/drawing/2014/main" val="20001"/>
                    </a:ext>
                  </a:extLst>
                </a:gridCol>
                <a:gridCol w="1605538">
                  <a:extLst>
                    <a:ext uri="{9D8B030D-6E8A-4147-A177-3AD203B41FA5}">
                      <a16:colId xmlns:a16="http://schemas.microsoft.com/office/drawing/2014/main" val="20002"/>
                    </a:ext>
                  </a:extLst>
                </a:gridCol>
                <a:gridCol w="1489864">
                  <a:extLst>
                    <a:ext uri="{9D8B030D-6E8A-4147-A177-3AD203B41FA5}">
                      <a16:colId xmlns:a16="http://schemas.microsoft.com/office/drawing/2014/main" val="20003"/>
                    </a:ext>
                  </a:extLst>
                </a:gridCol>
                <a:gridCol w="1895503">
                  <a:extLst>
                    <a:ext uri="{9D8B030D-6E8A-4147-A177-3AD203B41FA5}">
                      <a16:colId xmlns:a16="http://schemas.microsoft.com/office/drawing/2014/main" val="20004"/>
                    </a:ext>
                  </a:extLst>
                </a:gridCol>
                <a:gridCol w="2230433">
                  <a:extLst>
                    <a:ext uri="{9D8B030D-6E8A-4147-A177-3AD203B41FA5}">
                      <a16:colId xmlns:a16="http://schemas.microsoft.com/office/drawing/2014/main" val="20005"/>
                    </a:ext>
                  </a:extLst>
                </a:gridCol>
                <a:gridCol w="2342807">
                  <a:extLst>
                    <a:ext uri="{9D8B030D-6E8A-4147-A177-3AD203B41FA5}">
                      <a16:colId xmlns:a16="http://schemas.microsoft.com/office/drawing/2014/main" val="20006"/>
                    </a:ext>
                  </a:extLst>
                </a:gridCol>
              </a:tblGrid>
              <a:tr h="904822">
                <a:tc>
                  <a:txBody>
                    <a:bodyPr/>
                    <a:lstStyle/>
                    <a:p>
                      <a:pPr algn="ctr">
                        <a:lnSpc>
                          <a:spcPts val="2659"/>
                        </a:lnSpc>
                        <a:defRPr/>
                      </a:pPr>
                      <a:endParaRPr lang="en-US" sz="1100"/>
                    </a:p>
                  </a:txBody>
                  <a:tcPr marL="190500" marR="190500" marT="190500" marB="190500" anchor="ctr">
                    <a:lnL w="38100" cap="flat" cmpd="sng" algn="ctr">
                      <a:solidFill>
                        <a:srgbClr val="6F9CC6"/>
                      </a:solidFill>
                      <a:prstDash val="solid"/>
                      <a:round/>
                      <a:headEnd type="none" w="med" len="med"/>
                      <a:tailEnd type="none" w="med" len="med"/>
                    </a:lnL>
                    <a:lnR w="38100" cap="flat" cmpd="sng" algn="ctr">
                      <a:solidFill>
                        <a:srgbClr val="6F9CC6"/>
                      </a:solidFill>
                      <a:prstDash val="solid"/>
                      <a:round/>
                      <a:headEnd type="none" w="med" len="med"/>
                      <a:tailEnd type="none" w="med" len="med"/>
                    </a:lnR>
                    <a:lnT w="38100" cap="flat" cmpd="sng" algn="ctr">
                      <a:solidFill>
                        <a:srgbClr val="6F9CC6"/>
                      </a:solidFill>
                      <a:prstDash val="solid"/>
                      <a:round/>
                      <a:headEnd type="none" w="med" len="med"/>
                      <a:tailEnd type="none" w="med" len="med"/>
                    </a:lnT>
                    <a:lnB w="38100" cap="flat" cmpd="sng" algn="ctr">
                      <a:solidFill>
                        <a:srgbClr val="6F9CC6"/>
                      </a:solidFill>
                      <a:prstDash val="solid"/>
                      <a:round/>
                      <a:headEnd type="none" w="med" len="med"/>
                      <a:tailEnd type="none" w="med" len="med"/>
                    </a:lnB>
                  </a:tcPr>
                </a:tc>
                <a:tc>
                  <a:txBody>
                    <a:bodyPr/>
                    <a:lstStyle/>
                    <a:p>
                      <a:pPr algn="ctr">
                        <a:lnSpc>
                          <a:spcPts val="2659"/>
                        </a:lnSpc>
                        <a:defRPr/>
                      </a:pPr>
                      <a:r>
                        <a:rPr lang="en-US" sz="1899" spc="113" dirty="0">
                          <a:solidFill>
                            <a:srgbClr val="000000"/>
                          </a:solidFill>
                          <a:latin typeface="DM Sans"/>
                        </a:rPr>
                        <a:t>PC1</a:t>
                      </a:r>
                      <a:endParaRPr lang="en-US" sz="1100" dirty="0"/>
                    </a:p>
                  </a:txBody>
                  <a:tcPr marL="190500" marR="190500" marT="190500" marB="190500" anchor="ctr">
                    <a:lnL w="38100" cap="flat" cmpd="sng" algn="ctr">
                      <a:solidFill>
                        <a:srgbClr val="6F9CC6"/>
                      </a:solidFill>
                      <a:prstDash val="solid"/>
                      <a:round/>
                      <a:headEnd type="none" w="med" len="med"/>
                      <a:tailEnd type="none" w="med" len="med"/>
                    </a:lnL>
                    <a:lnR w="38100" cap="flat" cmpd="sng" algn="ctr">
                      <a:solidFill>
                        <a:srgbClr val="6F9CC6"/>
                      </a:solidFill>
                      <a:prstDash val="solid"/>
                      <a:round/>
                      <a:headEnd type="none" w="med" len="med"/>
                      <a:tailEnd type="none" w="med" len="med"/>
                    </a:lnR>
                    <a:lnT w="38100" cap="flat" cmpd="sng" algn="ctr">
                      <a:solidFill>
                        <a:srgbClr val="6F9CC6"/>
                      </a:solidFill>
                      <a:prstDash val="solid"/>
                      <a:round/>
                      <a:headEnd type="none" w="med" len="med"/>
                      <a:tailEnd type="none" w="med" len="med"/>
                    </a:lnT>
                    <a:lnB w="38100" cap="flat" cmpd="sng" algn="ctr">
                      <a:solidFill>
                        <a:srgbClr val="6F9CC6"/>
                      </a:solidFill>
                      <a:prstDash val="solid"/>
                      <a:round/>
                      <a:headEnd type="none" w="med" len="med"/>
                      <a:tailEnd type="none" w="med" len="med"/>
                    </a:lnB>
                    <a:solidFill>
                      <a:schemeClr val="bg1">
                        <a:lumMod val="75000"/>
                      </a:schemeClr>
                    </a:solidFill>
                  </a:tcPr>
                </a:tc>
                <a:tc>
                  <a:txBody>
                    <a:bodyPr/>
                    <a:lstStyle/>
                    <a:p>
                      <a:pPr algn="ctr">
                        <a:lnSpc>
                          <a:spcPts val="2659"/>
                        </a:lnSpc>
                        <a:defRPr/>
                      </a:pPr>
                      <a:r>
                        <a:rPr lang="en-US" sz="1899" spc="113">
                          <a:solidFill>
                            <a:srgbClr val="000000"/>
                          </a:solidFill>
                          <a:latin typeface="DM Sans"/>
                        </a:rPr>
                        <a:t>PC2</a:t>
                      </a:r>
                      <a:endParaRPr lang="en-US" sz="1100"/>
                    </a:p>
                  </a:txBody>
                  <a:tcPr marL="190500" marR="190500" marT="190500" marB="190500" anchor="ctr">
                    <a:lnL w="38100" cap="flat" cmpd="sng" algn="ctr">
                      <a:solidFill>
                        <a:srgbClr val="6F9CC6"/>
                      </a:solidFill>
                      <a:prstDash val="solid"/>
                      <a:round/>
                      <a:headEnd type="none" w="med" len="med"/>
                      <a:tailEnd type="none" w="med" len="med"/>
                    </a:lnL>
                    <a:lnR w="38100" cap="flat" cmpd="sng" algn="ctr">
                      <a:solidFill>
                        <a:srgbClr val="6F9CC6"/>
                      </a:solidFill>
                      <a:prstDash val="solid"/>
                      <a:round/>
                      <a:headEnd type="none" w="med" len="med"/>
                      <a:tailEnd type="none" w="med" len="med"/>
                    </a:lnR>
                    <a:lnT w="38100" cap="flat" cmpd="sng" algn="ctr">
                      <a:solidFill>
                        <a:srgbClr val="6F9CC6"/>
                      </a:solidFill>
                      <a:prstDash val="solid"/>
                      <a:round/>
                      <a:headEnd type="none" w="med" len="med"/>
                      <a:tailEnd type="none" w="med" len="med"/>
                    </a:lnT>
                    <a:lnB w="38100" cap="flat" cmpd="sng" algn="ctr">
                      <a:solidFill>
                        <a:srgbClr val="6F9CC6"/>
                      </a:solidFill>
                      <a:prstDash val="solid"/>
                      <a:round/>
                      <a:headEnd type="none" w="med" len="med"/>
                      <a:tailEnd type="none" w="med" len="med"/>
                    </a:lnB>
                    <a:solidFill>
                      <a:schemeClr val="bg1">
                        <a:lumMod val="75000"/>
                      </a:schemeClr>
                    </a:solidFill>
                  </a:tcPr>
                </a:tc>
                <a:tc>
                  <a:txBody>
                    <a:bodyPr/>
                    <a:lstStyle/>
                    <a:p>
                      <a:pPr algn="ctr">
                        <a:lnSpc>
                          <a:spcPts val="2659"/>
                        </a:lnSpc>
                        <a:defRPr/>
                      </a:pPr>
                      <a:r>
                        <a:rPr lang="en-US" sz="1899" spc="113" dirty="0">
                          <a:solidFill>
                            <a:srgbClr val="000000"/>
                          </a:solidFill>
                          <a:latin typeface="DM Sans"/>
                        </a:rPr>
                        <a:t>PC3</a:t>
                      </a:r>
                      <a:endParaRPr lang="en-US" sz="1100" dirty="0"/>
                    </a:p>
                  </a:txBody>
                  <a:tcPr marL="190500" marR="190500" marT="190500" marB="190500" anchor="ctr">
                    <a:lnL w="38100" cap="flat" cmpd="sng" algn="ctr">
                      <a:solidFill>
                        <a:srgbClr val="6F9CC6"/>
                      </a:solidFill>
                      <a:prstDash val="solid"/>
                      <a:round/>
                      <a:headEnd type="none" w="med" len="med"/>
                      <a:tailEnd type="none" w="med" len="med"/>
                    </a:lnL>
                    <a:lnR w="38100" cap="flat" cmpd="sng" algn="ctr">
                      <a:solidFill>
                        <a:srgbClr val="6F9CC6"/>
                      </a:solidFill>
                      <a:prstDash val="solid"/>
                      <a:round/>
                      <a:headEnd type="none" w="med" len="med"/>
                      <a:tailEnd type="none" w="med" len="med"/>
                    </a:lnR>
                    <a:lnT w="38100" cap="flat" cmpd="sng" algn="ctr">
                      <a:solidFill>
                        <a:srgbClr val="6F9CC6"/>
                      </a:solidFill>
                      <a:prstDash val="solid"/>
                      <a:round/>
                      <a:headEnd type="none" w="med" len="med"/>
                      <a:tailEnd type="none" w="med" len="med"/>
                    </a:lnT>
                    <a:lnB w="38100" cap="flat" cmpd="sng" algn="ctr">
                      <a:solidFill>
                        <a:srgbClr val="6F9CC6"/>
                      </a:solidFill>
                      <a:prstDash val="solid"/>
                      <a:round/>
                      <a:headEnd type="none" w="med" len="med"/>
                      <a:tailEnd type="none" w="med" len="med"/>
                    </a:lnB>
                    <a:solidFill>
                      <a:schemeClr val="bg1">
                        <a:lumMod val="75000"/>
                      </a:schemeClr>
                    </a:solidFill>
                  </a:tcPr>
                </a:tc>
                <a:tc>
                  <a:txBody>
                    <a:bodyPr/>
                    <a:lstStyle/>
                    <a:p>
                      <a:pPr algn="ctr">
                        <a:lnSpc>
                          <a:spcPts val="2659"/>
                        </a:lnSpc>
                        <a:defRPr/>
                      </a:pPr>
                      <a:r>
                        <a:rPr lang="en-US" sz="1899" spc="113">
                          <a:solidFill>
                            <a:srgbClr val="000000"/>
                          </a:solidFill>
                          <a:latin typeface="DM Sans"/>
                        </a:rPr>
                        <a:t>PC4 </a:t>
                      </a:r>
                      <a:endParaRPr lang="en-US" sz="1100"/>
                    </a:p>
                  </a:txBody>
                  <a:tcPr marL="190500" marR="190500" marT="190500" marB="190500" anchor="ctr">
                    <a:lnL w="38100" cap="flat" cmpd="sng" algn="ctr">
                      <a:solidFill>
                        <a:srgbClr val="6F9CC6"/>
                      </a:solidFill>
                      <a:prstDash val="solid"/>
                      <a:round/>
                      <a:headEnd type="none" w="med" len="med"/>
                      <a:tailEnd type="none" w="med" len="med"/>
                    </a:lnL>
                    <a:lnR w="38100" cap="flat" cmpd="sng" algn="ctr">
                      <a:solidFill>
                        <a:srgbClr val="6F9CC6"/>
                      </a:solidFill>
                      <a:prstDash val="solid"/>
                      <a:round/>
                      <a:headEnd type="none" w="med" len="med"/>
                      <a:tailEnd type="none" w="med" len="med"/>
                    </a:lnR>
                    <a:lnT w="38100" cap="flat" cmpd="sng" algn="ctr">
                      <a:solidFill>
                        <a:srgbClr val="6F9CC6"/>
                      </a:solidFill>
                      <a:prstDash val="solid"/>
                      <a:round/>
                      <a:headEnd type="none" w="med" len="med"/>
                      <a:tailEnd type="none" w="med" len="med"/>
                    </a:lnT>
                    <a:lnB w="38100" cap="flat" cmpd="sng" algn="ctr">
                      <a:solidFill>
                        <a:srgbClr val="6F9CC6"/>
                      </a:solidFill>
                      <a:prstDash val="solid"/>
                      <a:round/>
                      <a:headEnd type="none" w="med" len="med"/>
                      <a:tailEnd type="none" w="med" len="med"/>
                    </a:lnB>
                  </a:tcPr>
                </a:tc>
                <a:tc>
                  <a:txBody>
                    <a:bodyPr/>
                    <a:lstStyle/>
                    <a:p>
                      <a:pPr algn="ctr">
                        <a:lnSpc>
                          <a:spcPts val="2659"/>
                        </a:lnSpc>
                        <a:defRPr/>
                      </a:pPr>
                      <a:r>
                        <a:rPr lang="en-US" sz="1899" spc="113">
                          <a:solidFill>
                            <a:srgbClr val="000000"/>
                          </a:solidFill>
                          <a:latin typeface="DM Sans"/>
                        </a:rPr>
                        <a:t>PC5</a:t>
                      </a:r>
                      <a:endParaRPr lang="en-US" sz="1100"/>
                    </a:p>
                  </a:txBody>
                  <a:tcPr marL="190500" marR="190500" marT="190500" marB="190500" anchor="ctr">
                    <a:lnL w="38100" cap="flat" cmpd="sng" algn="ctr">
                      <a:solidFill>
                        <a:srgbClr val="6F9CC6"/>
                      </a:solidFill>
                      <a:prstDash val="solid"/>
                      <a:round/>
                      <a:headEnd type="none" w="med" len="med"/>
                      <a:tailEnd type="none" w="med" len="med"/>
                    </a:lnL>
                    <a:lnR w="38100" cap="flat" cmpd="sng" algn="ctr">
                      <a:solidFill>
                        <a:srgbClr val="6F9CC6"/>
                      </a:solidFill>
                      <a:prstDash val="solid"/>
                      <a:round/>
                      <a:headEnd type="none" w="med" len="med"/>
                      <a:tailEnd type="none" w="med" len="med"/>
                    </a:lnR>
                    <a:lnT w="38100" cap="flat" cmpd="sng" algn="ctr">
                      <a:solidFill>
                        <a:srgbClr val="6F9CC6"/>
                      </a:solidFill>
                      <a:prstDash val="solid"/>
                      <a:round/>
                      <a:headEnd type="none" w="med" len="med"/>
                      <a:tailEnd type="none" w="med" len="med"/>
                    </a:lnT>
                    <a:lnB w="38100" cap="flat" cmpd="sng" algn="ctr">
                      <a:solidFill>
                        <a:srgbClr val="6F9CC6"/>
                      </a:solidFill>
                      <a:prstDash val="solid"/>
                      <a:round/>
                      <a:headEnd type="none" w="med" len="med"/>
                      <a:tailEnd type="none" w="med" len="med"/>
                    </a:lnB>
                  </a:tcPr>
                </a:tc>
                <a:tc>
                  <a:txBody>
                    <a:bodyPr/>
                    <a:lstStyle/>
                    <a:p>
                      <a:pPr algn="ctr">
                        <a:lnSpc>
                          <a:spcPts val="2659"/>
                        </a:lnSpc>
                        <a:defRPr/>
                      </a:pPr>
                      <a:r>
                        <a:rPr lang="en-US" sz="1899" spc="113">
                          <a:solidFill>
                            <a:srgbClr val="000000"/>
                          </a:solidFill>
                          <a:latin typeface="DM Sans"/>
                        </a:rPr>
                        <a:t>PC6</a:t>
                      </a:r>
                      <a:endParaRPr lang="en-US" sz="1100"/>
                    </a:p>
                  </a:txBody>
                  <a:tcPr marL="190500" marR="190500" marT="190500" marB="190500" anchor="ctr">
                    <a:lnL w="38100" cap="flat" cmpd="sng" algn="ctr">
                      <a:solidFill>
                        <a:srgbClr val="6F9CC6"/>
                      </a:solidFill>
                      <a:prstDash val="solid"/>
                      <a:round/>
                      <a:headEnd type="none" w="med" len="med"/>
                      <a:tailEnd type="none" w="med" len="med"/>
                    </a:lnL>
                    <a:lnR w="38100" cap="flat" cmpd="sng" algn="ctr">
                      <a:solidFill>
                        <a:srgbClr val="6F9CC6"/>
                      </a:solidFill>
                      <a:prstDash val="solid"/>
                      <a:round/>
                      <a:headEnd type="none" w="med" len="med"/>
                      <a:tailEnd type="none" w="med" len="med"/>
                    </a:lnR>
                    <a:lnT w="38100" cap="flat" cmpd="sng" algn="ctr">
                      <a:solidFill>
                        <a:srgbClr val="6F9CC6"/>
                      </a:solidFill>
                      <a:prstDash val="solid"/>
                      <a:round/>
                      <a:headEnd type="none" w="med" len="med"/>
                      <a:tailEnd type="none" w="med" len="med"/>
                    </a:lnT>
                    <a:lnB w="38100" cap="flat" cmpd="sng" algn="ctr">
                      <a:solidFill>
                        <a:srgbClr val="6F9CC6"/>
                      </a:solidFill>
                      <a:prstDash val="solid"/>
                      <a:round/>
                      <a:headEnd type="none" w="med" len="med"/>
                      <a:tailEnd type="none" w="med" len="med"/>
                    </a:lnB>
                  </a:tcPr>
                </a:tc>
                <a:extLst>
                  <a:ext uri="{0D108BD9-81ED-4DB2-BD59-A6C34878D82A}">
                    <a16:rowId xmlns:a16="http://schemas.microsoft.com/office/drawing/2014/main" val="10000"/>
                  </a:ext>
                </a:extLst>
              </a:tr>
              <a:tr h="904822">
                <a:tc>
                  <a:txBody>
                    <a:bodyPr/>
                    <a:lstStyle/>
                    <a:p>
                      <a:pPr algn="ctr">
                        <a:lnSpc>
                          <a:spcPts val="2659"/>
                        </a:lnSpc>
                        <a:defRPr/>
                      </a:pPr>
                      <a:r>
                        <a:rPr lang="en-US" sz="1899" spc="113">
                          <a:solidFill>
                            <a:srgbClr val="000000"/>
                          </a:solidFill>
                          <a:latin typeface="DM Sans"/>
                        </a:rPr>
                        <a:t>Standard deviation</a:t>
                      </a:r>
                      <a:endParaRPr lang="en-US" sz="1100"/>
                    </a:p>
                  </a:txBody>
                  <a:tcPr marL="190500" marR="190500" marT="190500" marB="190500" anchor="ctr">
                    <a:lnL w="38100" cap="flat" cmpd="sng" algn="ctr">
                      <a:solidFill>
                        <a:srgbClr val="6F9CC6"/>
                      </a:solidFill>
                      <a:prstDash val="solid"/>
                      <a:round/>
                      <a:headEnd type="none" w="med" len="med"/>
                      <a:tailEnd type="none" w="med" len="med"/>
                    </a:lnL>
                    <a:lnR w="38100" cap="flat" cmpd="sng" algn="ctr">
                      <a:solidFill>
                        <a:srgbClr val="6F9CC6"/>
                      </a:solidFill>
                      <a:prstDash val="solid"/>
                      <a:round/>
                      <a:headEnd type="none" w="med" len="med"/>
                      <a:tailEnd type="none" w="med" len="med"/>
                    </a:lnR>
                    <a:lnT w="38100" cap="flat" cmpd="sng" algn="ctr">
                      <a:solidFill>
                        <a:srgbClr val="6F9CC6"/>
                      </a:solidFill>
                      <a:prstDash val="solid"/>
                      <a:round/>
                      <a:headEnd type="none" w="med" len="med"/>
                      <a:tailEnd type="none" w="med" len="med"/>
                    </a:lnT>
                    <a:lnB w="38100" cap="flat" cmpd="sng" algn="ctr">
                      <a:solidFill>
                        <a:srgbClr val="6F9CC6"/>
                      </a:solidFill>
                      <a:prstDash val="solid"/>
                      <a:round/>
                      <a:headEnd type="none" w="med" len="med"/>
                      <a:tailEnd type="none" w="med" len="med"/>
                    </a:lnB>
                  </a:tcPr>
                </a:tc>
                <a:tc>
                  <a:txBody>
                    <a:bodyPr/>
                    <a:lstStyle/>
                    <a:p>
                      <a:pPr algn="ctr">
                        <a:lnSpc>
                          <a:spcPts val="2659"/>
                        </a:lnSpc>
                        <a:defRPr/>
                      </a:pPr>
                      <a:r>
                        <a:rPr lang="en-US" sz="1899" spc="113">
                          <a:solidFill>
                            <a:srgbClr val="000000"/>
                          </a:solidFill>
                          <a:latin typeface="DM Sans"/>
                        </a:rPr>
                        <a:t>1.8915 </a:t>
                      </a:r>
                      <a:endParaRPr lang="en-US" sz="1100"/>
                    </a:p>
                  </a:txBody>
                  <a:tcPr marL="190500" marR="190500" marT="190500" marB="190500" anchor="ctr">
                    <a:lnL w="38100" cap="flat" cmpd="sng" algn="ctr">
                      <a:solidFill>
                        <a:srgbClr val="6F9CC6"/>
                      </a:solidFill>
                      <a:prstDash val="solid"/>
                      <a:round/>
                      <a:headEnd type="none" w="med" len="med"/>
                      <a:tailEnd type="none" w="med" len="med"/>
                    </a:lnL>
                    <a:lnR w="38100" cap="flat" cmpd="sng" algn="ctr">
                      <a:solidFill>
                        <a:srgbClr val="6F9CC6"/>
                      </a:solidFill>
                      <a:prstDash val="solid"/>
                      <a:round/>
                      <a:headEnd type="none" w="med" len="med"/>
                      <a:tailEnd type="none" w="med" len="med"/>
                    </a:lnR>
                    <a:lnT w="38100" cap="flat" cmpd="sng" algn="ctr">
                      <a:solidFill>
                        <a:srgbClr val="6F9CC6"/>
                      </a:solidFill>
                      <a:prstDash val="solid"/>
                      <a:round/>
                      <a:headEnd type="none" w="med" len="med"/>
                      <a:tailEnd type="none" w="med" len="med"/>
                    </a:lnT>
                    <a:lnB w="38100" cap="flat" cmpd="sng" algn="ctr">
                      <a:solidFill>
                        <a:srgbClr val="6F9CC6"/>
                      </a:solidFill>
                      <a:prstDash val="solid"/>
                      <a:round/>
                      <a:headEnd type="none" w="med" len="med"/>
                      <a:tailEnd type="none" w="med" len="med"/>
                    </a:lnB>
                  </a:tcPr>
                </a:tc>
                <a:tc>
                  <a:txBody>
                    <a:bodyPr/>
                    <a:lstStyle/>
                    <a:p>
                      <a:pPr algn="ctr">
                        <a:lnSpc>
                          <a:spcPts val="2659"/>
                        </a:lnSpc>
                        <a:defRPr/>
                      </a:pPr>
                      <a:r>
                        <a:rPr lang="en-US" sz="1899" spc="113">
                          <a:solidFill>
                            <a:srgbClr val="000000"/>
                          </a:solidFill>
                          <a:latin typeface="DM Sans"/>
                        </a:rPr>
                        <a:t>1.2987</a:t>
                      </a:r>
                      <a:endParaRPr lang="en-US" sz="1100"/>
                    </a:p>
                  </a:txBody>
                  <a:tcPr marL="190500" marR="190500" marT="190500" marB="190500" anchor="ctr">
                    <a:lnL w="38100" cap="flat" cmpd="sng" algn="ctr">
                      <a:solidFill>
                        <a:srgbClr val="6F9CC6"/>
                      </a:solidFill>
                      <a:prstDash val="solid"/>
                      <a:round/>
                      <a:headEnd type="none" w="med" len="med"/>
                      <a:tailEnd type="none" w="med" len="med"/>
                    </a:lnL>
                    <a:lnR w="38100" cap="flat" cmpd="sng" algn="ctr">
                      <a:solidFill>
                        <a:srgbClr val="6F9CC6"/>
                      </a:solidFill>
                      <a:prstDash val="solid"/>
                      <a:round/>
                      <a:headEnd type="none" w="med" len="med"/>
                      <a:tailEnd type="none" w="med" len="med"/>
                    </a:lnR>
                    <a:lnT w="38100" cap="flat" cmpd="sng" algn="ctr">
                      <a:solidFill>
                        <a:srgbClr val="6F9CC6"/>
                      </a:solidFill>
                      <a:prstDash val="solid"/>
                      <a:round/>
                      <a:headEnd type="none" w="med" len="med"/>
                      <a:tailEnd type="none" w="med" len="med"/>
                    </a:lnT>
                    <a:lnB w="38100" cap="flat" cmpd="sng" algn="ctr">
                      <a:solidFill>
                        <a:srgbClr val="6F9CC6"/>
                      </a:solidFill>
                      <a:prstDash val="solid"/>
                      <a:round/>
                      <a:headEnd type="none" w="med" len="med"/>
                      <a:tailEnd type="none" w="med" len="med"/>
                    </a:lnB>
                  </a:tcPr>
                </a:tc>
                <a:tc>
                  <a:txBody>
                    <a:bodyPr/>
                    <a:lstStyle/>
                    <a:p>
                      <a:pPr algn="ctr">
                        <a:lnSpc>
                          <a:spcPts val="2659"/>
                        </a:lnSpc>
                        <a:defRPr/>
                      </a:pPr>
                      <a:r>
                        <a:rPr lang="en-US" sz="1899" spc="113">
                          <a:solidFill>
                            <a:srgbClr val="000000"/>
                          </a:solidFill>
                          <a:latin typeface="DM Sans"/>
                        </a:rPr>
                        <a:t>0.8031</a:t>
                      </a:r>
                      <a:endParaRPr lang="en-US" sz="1100"/>
                    </a:p>
                  </a:txBody>
                  <a:tcPr marL="190500" marR="190500" marT="190500" marB="190500" anchor="ctr">
                    <a:lnL w="38100" cap="flat" cmpd="sng" algn="ctr">
                      <a:solidFill>
                        <a:srgbClr val="6F9CC6"/>
                      </a:solidFill>
                      <a:prstDash val="solid"/>
                      <a:round/>
                      <a:headEnd type="none" w="med" len="med"/>
                      <a:tailEnd type="none" w="med" len="med"/>
                    </a:lnL>
                    <a:lnR w="38100" cap="flat" cmpd="sng" algn="ctr">
                      <a:solidFill>
                        <a:srgbClr val="6F9CC6"/>
                      </a:solidFill>
                      <a:prstDash val="solid"/>
                      <a:round/>
                      <a:headEnd type="none" w="med" len="med"/>
                      <a:tailEnd type="none" w="med" len="med"/>
                    </a:lnR>
                    <a:lnT w="38100" cap="flat" cmpd="sng" algn="ctr">
                      <a:solidFill>
                        <a:srgbClr val="6F9CC6"/>
                      </a:solidFill>
                      <a:prstDash val="solid"/>
                      <a:round/>
                      <a:headEnd type="none" w="med" len="med"/>
                      <a:tailEnd type="none" w="med" len="med"/>
                    </a:lnT>
                    <a:lnB w="38100" cap="flat" cmpd="sng" algn="ctr">
                      <a:solidFill>
                        <a:srgbClr val="6F9CC6"/>
                      </a:solidFill>
                      <a:prstDash val="solid"/>
                      <a:round/>
                      <a:headEnd type="none" w="med" len="med"/>
                      <a:tailEnd type="none" w="med" len="med"/>
                    </a:lnB>
                  </a:tcPr>
                </a:tc>
                <a:tc>
                  <a:txBody>
                    <a:bodyPr/>
                    <a:lstStyle/>
                    <a:p>
                      <a:pPr algn="ctr">
                        <a:lnSpc>
                          <a:spcPts val="2659"/>
                        </a:lnSpc>
                        <a:defRPr/>
                      </a:pPr>
                      <a:r>
                        <a:rPr lang="en-US" sz="1899" spc="113">
                          <a:solidFill>
                            <a:srgbClr val="000000"/>
                          </a:solidFill>
                          <a:latin typeface="DM Sans"/>
                        </a:rPr>
                        <a:t>0.29520</a:t>
                      </a:r>
                      <a:endParaRPr lang="en-US" sz="1100"/>
                    </a:p>
                  </a:txBody>
                  <a:tcPr marL="190500" marR="190500" marT="190500" marB="190500" anchor="ctr">
                    <a:lnL w="38100" cap="flat" cmpd="sng" algn="ctr">
                      <a:solidFill>
                        <a:srgbClr val="6F9CC6"/>
                      </a:solidFill>
                      <a:prstDash val="solid"/>
                      <a:round/>
                      <a:headEnd type="none" w="med" len="med"/>
                      <a:tailEnd type="none" w="med" len="med"/>
                    </a:lnL>
                    <a:lnR w="38100" cap="flat" cmpd="sng" algn="ctr">
                      <a:solidFill>
                        <a:srgbClr val="6F9CC6"/>
                      </a:solidFill>
                      <a:prstDash val="solid"/>
                      <a:round/>
                      <a:headEnd type="none" w="med" len="med"/>
                      <a:tailEnd type="none" w="med" len="med"/>
                    </a:lnR>
                    <a:lnT w="38100" cap="flat" cmpd="sng" algn="ctr">
                      <a:solidFill>
                        <a:srgbClr val="6F9CC6"/>
                      </a:solidFill>
                      <a:prstDash val="solid"/>
                      <a:round/>
                      <a:headEnd type="none" w="med" len="med"/>
                      <a:tailEnd type="none" w="med" len="med"/>
                    </a:lnT>
                    <a:lnB w="38100" cap="flat" cmpd="sng" algn="ctr">
                      <a:solidFill>
                        <a:srgbClr val="6F9CC6"/>
                      </a:solidFill>
                      <a:prstDash val="solid"/>
                      <a:round/>
                      <a:headEnd type="none" w="med" len="med"/>
                      <a:tailEnd type="none" w="med" len="med"/>
                    </a:lnB>
                  </a:tcPr>
                </a:tc>
                <a:tc>
                  <a:txBody>
                    <a:bodyPr/>
                    <a:lstStyle/>
                    <a:p>
                      <a:pPr algn="ctr">
                        <a:lnSpc>
                          <a:spcPts val="2659"/>
                        </a:lnSpc>
                        <a:defRPr/>
                      </a:pPr>
                      <a:r>
                        <a:rPr lang="en-US" sz="1899" spc="113">
                          <a:solidFill>
                            <a:srgbClr val="000000"/>
                          </a:solidFill>
                          <a:latin typeface="DM Sans"/>
                        </a:rPr>
                        <a:t> 0.05497</a:t>
                      </a:r>
                      <a:endParaRPr lang="en-US" sz="1100"/>
                    </a:p>
                  </a:txBody>
                  <a:tcPr marL="190500" marR="190500" marT="190500" marB="190500" anchor="ctr">
                    <a:lnL w="38100" cap="flat" cmpd="sng" algn="ctr">
                      <a:solidFill>
                        <a:srgbClr val="6F9CC6"/>
                      </a:solidFill>
                      <a:prstDash val="solid"/>
                      <a:round/>
                      <a:headEnd type="none" w="med" len="med"/>
                      <a:tailEnd type="none" w="med" len="med"/>
                    </a:lnL>
                    <a:lnR w="38100" cap="flat" cmpd="sng" algn="ctr">
                      <a:solidFill>
                        <a:srgbClr val="6F9CC6"/>
                      </a:solidFill>
                      <a:prstDash val="solid"/>
                      <a:round/>
                      <a:headEnd type="none" w="med" len="med"/>
                      <a:tailEnd type="none" w="med" len="med"/>
                    </a:lnR>
                    <a:lnT w="38100" cap="flat" cmpd="sng" algn="ctr">
                      <a:solidFill>
                        <a:srgbClr val="6F9CC6"/>
                      </a:solidFill>
                      <a:prstDash val="solid"/>
                      <a:round/>
                      <a:headEnd type="none" w="med" len="med"/>
                      <a:tailEnd type="none" w="med" len="med"/>
                    </a:lnT>
                    <a:lnB w="38100" cap="flat" cmpd="sng" algn="ctr">
                      <a:solidFill>
                        <a:srgbClr val="6F9CC6"/>
                      </a:solidFill>
                      <a:prstDash val="solid"/>
                      <a:round/>
                      <a:headEnd type="none" w="med" len="med"/>
                      <a:tailEnd type="none" w="med" len="med"/>
                    </a:lnB>
                  </a:tcPr>
                </a:tc>
                <a:tc>
                  <a:txBody>
                    <a:bodyPr/>
                    <a:lstStyle/>
                    <a:p>
                      <a:pPr algn="ctr">
                        <a:lnSpc>
                          <a:spcPts val="2659"/>
                        </a:lnSpc>
                        <a:defRPr/>
                      </a:pPr>
                      <a:r>
                        <a:rPr lang="en-US" sz="1899" spc="113">
                          <a:solidFill>
                            <a:srgbClr val="000000"/>
                          </a:solidFill>
                          <a:latin typeface="DM Sans"/>
                        </a:rPr>
                        <a:t>0.02249</a:t>
                      </a:r>
                      <a:endParaRPr lang="en-US" sz="1100"/>
                    </a:p>
                  </a:txBody>
                  <a:tcPr marL="190500" marR="190500" marT="190500" marB="190500" anchor="ctr">
                    <a:lnL w="38100" cap="flat" cmpd="sng" algn="ctr">
                      <a:solidFill>
                        <a:srgbClr val="6F9CC6"/>
                      </a:solidFill>
                      <a:prstDash val="solid"/>
                      <a:round/>
                      <a:headEnd type="none" w="med" len="med"/>
                      <a:tailEnd type="none" w="med" len="med"/>
                    </a:lnL>
                    <a:lnR w="38100" cap="flat" cmpd="sng" algn="ctr">
                      <a:solidFill>
                        <a:srgbClr val="6F9CC6"/>
                      </a:solidFill>
                      <a:prstDash val="solid"/>
                      <a:round/>
                      <a:headEnd type="none" w="med" len="med"/>
                      <a:tailEnd type="none" w="med" len="med"/>
                    </a:lnR>
                    <a:lnT w="38100" cap="flat" cmpd="sng" algn="ctr">
                      <a:solidFill>
                        <a:srgbClr val="6F9CC6"/>
                      </a:solidFill>
                      <a:prstDash val="solid"/>
                      <a:round/>
                      <a:headEnd type="none" w="med" len="med"/>
                      <a:tailEnd type="none" w="med" len="med"/>
                    </a:lnT>
                    <a:lnB w="38100" cap="flat" cmpd="sng" algn="ctr">
                      <a:solidFill>
                        <a:srgbClr val="6F9CC6"/>
                      </a:solidFill>
                      <a:prstDash val="solid"/>
                      <a:round/>
                      <a:headEnd type="none" w="med" len="med"/>
                      <a:tailEnd type="none" w="med" len="med"/>
                    </a:lnB>
                  </a:tcPr>
                </a:tc>
                <a:extLst>
                  <a:ext uri="{0D108BD9-81ED-4DB2-BD59-A6C34878D82A}">
                    <a16:rowId xmlns:a16="http://schemas.microsoft.com/office/drawing/2014/main" val="10001"/>
                  </a:ext>
                </a:extLst>
              </a:tr>
              <a:tr h="909451">
                <a:tc>
                  <a:txBody>
                    <a:bodyPr/>
                    <a:lstStyle/>
                    <a:p>
                      <a:pPr algn="ctr">
                        <a:lnSpc>
                          <a:spcPts val="2659"/>
                        </a:lnSpc>
                        <a:defRPr/>
                      </a:pPr>
                      <a:r>
                        <a:rPr lang="en-US" sz="1899" spc="113">
                          <a:solidFill>
                            <a:srgbClr val="000000"/>
                          </a:solidFill>
                          <a:latin typeface="DM Sans"/>
                        </a:rPr>
                        <a:t>Proportion of Variance</a:t>
                      </a:r>
                      <a:endParaRPr lang="en-US" sz="1100"/>
                    </a:p>
                  </a:txBody>
                  <a:tcPr marL="190500" marR="190500" marT="190500" marB="190500" anchor="ctr">
                    <a:lnL w="38100" cap="flat" cmpd="sng" algn="ctr">
                      <a:solidFill>
                        <a:srgbClr val="6F9CC6"/>
                      </a:solidFill>
                      <a:prstDash val="solid"/>
                      <a:round/>
                      <a:headEnd type="none" w="med" len="med"/>
                      <a:tailEnd type="none" w="med" len="med"/>
                    </a:lnL>
                    <a:lnR w="38100" cap="flat" cmpd="sng" algn="ctr">
                      <a:solidFill>
                        <a:srgbClr val="6F9CC6"/>
                      </a:solidFill>
                      <a:prstDash val="solid"/>
                      <a:round/>
                      <a:headEnd type="none" w="med" len="med"/>
                      <a:tailEnd type="none" w="med" len="med"/>
                    </a:lnR>
                    <a:lnT w="38100" cap="flat" cmpd="sng" algn="ctr">
                      <a:solidFill>
                        <a:srgbClr val="6F9CC6"/>
                      </a:solidFill>
                      <a:prstDash val="solid"/>
                      <a:round/>
                      <a:headEnd type="none" w="med" len="med"/>
                      <a:tailEnd type="none" w="med" len="med"/>
                    </a:lnT>
                    <a:lnB w="38100" cap="flat" cmpd="sng" algn="ctr">
                      <a:solidFill>
                        <a:srgbClr val="6F9CC6"/>
                      </a:solidFill>
                      <a:prstDash val="solid"/>
                      <a:round/>
                      <a:headEnd type="none" w="med" len="med"/>
                      <a:tailEnd type="none" w="med" len="med"/>
                    </a:lnB>
                  </a:tcPr>
                </a:tc>
                <a:tc>
                  <a:txBody>
                    <a:bodyPr/>
                    <a:lstStyle/>
                    <a:p>
                      <a:pPr algn="ctr">
                        <a:lnSpc>
                          <a:spcPts val="2659"/>
                        </a:lnSpc>
                        <a:defRPr/>
                      </a:pPr>
                      <a:r>
                        <a:rPr lang="en-US" sz="1899" spc="113">
                          <a:solidFill>
                            <a:srgbClr val="000000"/>
                          </a:solidFill>
                          <a:latin typeface="DM Sans"/>
                        </a:rPr>
                        <a:t>0.5963</a:t>
                      </a:r>
                      <a:endParaRPr lang="en-US" sz="1100"/>
                    </a:p>
                  </a:txBody>
                  <a:tcPr marL="190500" marR="190500" marT="190500" marB="190500" anchor="ctr">
                    <a:lnL w="38100" cap="flat" cmpd="sng" algn="ctr">
                      <a:solidFill>
                        <a:srgbClr val="6F9CC6"/>
                      </a:solidFill>
                      <a:prstDash val="solid"/>
                      <a:round/>
                      <a:headEnd type="none" w="med" len="med"/>
                      <a:tailEnd type="none" w="med" len="med"/>
                    </a:lnL>
                    <a:lnR w="38100" cap="flat" cmpd="sng" algn="ctr">
                      <a:solidFill>
                        <a:srgbClr val="6F9CC6"/>
                      </a:solidFill>
                      <a:prstDash val="solid"/>
                      <a:round/>
                      <a:headEnd type="none" w="med" len="med"/>
                      <a:tailEnd type="none" w="med" len="med"/>
                    </a:lnR>
                    <a:lnT w="38100" cap="flat" cmpd="sng" algn="ctr">
                      <a:solidFill>
                        <a:srgbClr val="6F9CC6"/>
                      </a:solidFill>
                      <a:prstDash val="solid"/>
                      <a:round/>
                      <a:headEnd type="none" w="med" len="med"/>
                      <a:tailEnd type="none" w="med" len="med"/>
                    </a:lnT>
                    <a:lnB w="38100" cap="flat" cmpd="sng" algn="ctr">
                      <a:solidFill>
                        <a:srgbClr val="6F9CC6"/>
                      </a:solidFill>
                      <a:prstDash val="solid"/>
                      <a:round/>
                      <a:headEnd type="none" w="med" len="med"/>
                      <a:tailEnd type="none" w="med" len="med"/>
                    </a:lnB>
                  </a:tcPr>
                </a:tc>
                <a:tc>
                  <a:txBody>
                    <a:bodyPr/>
                    <a:lstStyle/>
                    <a:p>
                      <a:pPr algn="ctr">
                        <a:lnSpc>
                          <a:spcPts val="2659"/>
                        </a:lnSpc>
                        <a:defRPr/>
                      </a:pPr>
                      <a:r>
                        <a:rPr lang="en-US" sz="1899" spc="113">
                          <a:solidFill>
                            <a:srgbClr val="000000"/>
                          </a:solidFill>
                          <a:latin typeface="DM Sans"/>
                        </a:rPr>
                        <a:t>0.2811</a:t>
                      </a:r>
                      <a:endParaRPr lang="en-US" sz="1100"/>
                    </a:p>
                  </a:txBody>
                  <a:tcPr marL="190500" marR="190500" marT="190500" marB="190500" anchor="ctr">
                    <a:lnL w="38100" cap="flat" cmpd="sng" algn="ctr">
                      <a:solidFill>
                        <a:srgbClr val="6F9CC6"/>
                      </a:solidFill>
                      <a:prstDash val="solid"/>
                      <a:round/>
                      <a:headEnd type="none" w="med" len="med"/>
                      <a:tailEnd type="none" w="med" len="med"/>
                    </a:lnL>
                    <a:lnR w="38100" cap="flat" cmpd="sng" algn="ctr">
                      <a:solidFill>
                        <a:srgbClr val="6F9CC6"/>
                      </a:solidFill>
                      <a:prstDash val="solid"/>
                      <a:round/>
                      <a:headEnd type="none" w="med" len="med"/>
                      <a:tailEnd type="none" w="med" len="med"/>
                    </a:lnR>
                    <a:lnT w="38100" cap="flat" cmpd="sng" algn="ctr">
                      <a:solidFill>
                        <a:srgbClr val="6F9CC6"/>
                      </a:solidFill>
                      <a:prstDash val="solid"/>
                      <a:round/>
                      <a:headEnd type="none" w="med" len="med"/>
                      <a:tailEnd type="none" w="med" len="med"/>
                    </a:lnT>
                    <a:lnB w="38100" cap="flat" cmpd="sng" algn="ctr">
                      <a:solidFill>
                        <a:srgbClr val="6F9CC6"/>
                      </a:solidFill>
                      <a:prstDash val="solid"/>
                      <a:round/>
                      <a:headEnd type="none" w="med" len="med"/>
                      <a:tailEnd type="none" w="med" len="med"/>
                    </a:lnB>
                  </a:tcPr>
                </a:tc>
                <a:tc>
                  <a:txBody>
                    <a:bodyPr/>
                    <a:lstStyle/>
                    <a:p>
                      <a:pPr algn="ctr">
                        <a:lnSpc>
                          <a:spcPts val="2659"/>
                        </a:lnSpc>
                        <a:defRPr/>
                      </a:pPr>
                      <a:r>
                        <a:rPr lang="en-US" sz="1899" spc="113">
                          <a:solidFill>
                            <a:srgbClr val="000000"/>
                          </a:solidFill>
                          <a:latin typeface="DM Sans"/>
                        </a:rPr>
                        <a:t>0.1075</a:t>
                      </a:r>
                      <a:endParaRPr lang="en-US" sz="1100"/>
                    </a:p>
                  </a:txBody>
                  <a:tcPr marL="190500" marR="190500" marT="190500" marB="190500" anchor="ctr">
                    <a:lnL w="38100" cap="flat" cmpd="sng" algn="ctr">
                      <a:solidFill>
                        <a:srgbClr val="6F9CC6"/>
                      </a:solidFill>
                      <a:prstDash val="solid"/>
                      <a:round/>
                      <a:headEnd type="none" w="med" len="med"/>
                      <a:tailEnd type="none" w="med" len="med"/>
                    </a:lnL>
                    <a:lnR w="38100" cap="flat" cmpd="sng" algn="ctr">
                      <a:solidFill>
                        <a:srgbClr val="6F9CC6"/>
                      </a:solidFill>
                      <a:prstDash val="solid"/>
                      <a:round/>
                      <a:headEnd type="none" w="med" len="med"/>
                      <a:tailEnd type="none" w="med" len="med"/>
                    </a:lnR>
                    <a:lnT w="38100" cap="flat" cmpd="sng" algn="ctr">
                      <a:solidFill>
                        <a:srgbClr val="6F9CC6"/>
                      </a:solidFill>
                      <a:prstDash val="solid"/>
                      <a:round/>
                      <a:headEnd type="none" w="med" len="med"/>
                      <a:tailEnd type="none" w="med" len="med"/>
                    </a:lnT>
                    <a:lnB w="38100" cap="flat" cmpd="sng" algn="ctr">
                      <a:solidFill>
                        <a:srgbClr val="6F9CC6"/>
                      </a:solidFill>
                      <a:prstDash val="solid"/>
                      <a:round/>
                      <a:headEnd type="none" w="med" len="med"/>
                      <a:tailEnd type="none" w="med" len="med"/>
                    </a:lnB>
                  </a:tcPr>
                </a:tc>
                <a:tc>
                  <a:txBody>
                    <a:bodyPr/>
                    <a:lstStyle/>
                    <a:p>
                      <a:pPr algn="ctr">
                        <a:lnSpc>
                          <a:spcPts val="2659"/>
                        </a:lnSpc>
                        <a:defRPr/>
                      </a:pPr>
                      <a:r>
                        <a:rPr lang="en-US" sz="1899" spc="113">
                          <a:solidFill>
                            <a:srgbClr val="000000"/>
                          </a:solidFill>
                          <a:latin typeface="DM Sans"/>
                        </a:rPr>
                        <a:t>0.01452</a:t>
                      </a:r>
                      <a:endParaRPr lang="en-US" sz="1100"/>
                    </a:p>
                  </a:txBody>
                  <a:tcPr marL="190500" marR="190500" marT="190500" marB="190500" anchor="ctr">
                    <a:lnL w="38100" cap="flat" cmpd="sng" algn="ctr">
                      <a:solidFill>
                        <a:srgbClr val="6F9CC6"/>
                      </a:solidFill>
                      <a:prstDash val="solid"/>
                      <a:round/>
                      <a:headEnd type="none" w="med" len="med"/>
                      <a:tailEnd type="none" w="med" len="med"/>
                    </a:lnL>
                    <a:lnR w="38100" cap="flat" cmpd="sng" algn="ctr">
                      <a:solidFill>
                        <a:srgbClr val="6F9CC6"/>
                      </a:solidFill>
                      <a:prstDash val="solid"/>
                      <a:round/>
                      <a:headEnd type="none" w="med" len="med"/>
                      <a:tailEnd type="none" w="med" len="med"/>
                    </a:lnR>
                    <a:lnT w="38100" cap="flat" cmpd="sng" algn="ctr">
                      <a:solidFill>
                        <a:srgbClr val="6F9CC6"/>
                      </a:solidFill>
                      <a:prstDash val="solid"/>
                      <a:round/>
                      <a:headEnd type="none" w="med" len="med"/>
                      <a:tailEnd type="none" w="med" len="med"/>
                    </a:lnT>
                    <a:lnB w="38100" cap="flat" cmpd="sng" algn="ctr">
                      <a:solidFill>
                        <a:srgbClr val="6F9CC6"/>
                      </a:solidFill>
                      <a:prstDash val="solid"/>
                      <a:round/>
                      <a:headEnd type="none" w="med" len="med"/>
                      <a:tailEnd type="none" w="med" len="med"/>
                    </a:lnB>
                  </a:tcPr>
                </a:tc>
                <a:tc>
                  <a:txBody>
                    <a:bodyPr/>
                    <a:lstStyle/>
                    <a:p>
                      <a:pPr algn="ctr">
                        <a:lnSpc>
                          <a:spcPts val="2659"/>
                        </a:lnSpc>
                        <a:defRPr/>
                      </a:pPr>
                      <a:r>
                        <a:rPr lang="en-US" sz="1899" spc="113">
                          <a:solidFill>
                            <a:srgbClr val="000000"/>
                          </a:solidFill>
                          <a:latin typeface="DM Sans"/>
                        </a:rPr>
                        <a:t>0.00050</a:t>
                      </a:r>
                      <a:endParaRPr lang="en-US" sz="1100"/>
                    </a:p>
                  </a:txBody>
                  <a:tcPr marL="190500" marR="190500" marT="190500" marB="190500" anchor="ctr">
                    <a:lnL w="38100" cap="flat" cmpd="sng" algn="ctr">
                      <a:solidFill>
                        <a:srgbClr val="6F9CC6"/>
                      </a:solidFill>
                      <a:prstDash val="solid"/>
                      <a:round/>
                      <a:headEnd type="none" w="med" len="med"/>
                      <a:tailEnd type="none" w="med" len="med"/>
                    </a:lnL>
                    <a:lnR w="38100" cap="flat" cmpd="sng" algn="ctr">
                      <a:solidFill>
                        <a:srgbClr val="6F9CC6"/>
                      </a:solidFill>
                      <a:prstDash val="solid"/>
                      <a:round/>
                      <a:headEnd type="none" w="med" len="med"/>
                      <a:tailEnd type="none" w="med" len="med"/>
                    </a:lnR>
                    <a:lnT w="38100" cap="flat" cmpd="sng" algn="ctr">
                      <a:solidFill>
                        <a:srgbClr val="6F9CC6"/>
                      </a:solidFill>
                      <a:prstDash val="solid"/>
                      <a:round/>
                      <a:headEnd type="none" w="med" len="med"/>
                      <a:tailEnd type="none" w="med" len="med"/>
                    </a:lnT>
                    <a:lnB w="38100" cap="flat" cmpd="sng" algn="ctr">
                      <a:solidFill>
                        <a:srgbClr val="6F9CC6"/>
                      </a:solidFill>
                      <a:prstDash val="solid"/>
                      <a:round/>
                      <a:headEnd type="none" w="med" len="med"/>
                      <a:tailEnd type="none" w="med" len="med"/>
                    </a:lnB>
                  </a:tcPr>
                </a:tc>
                <a:tc>
                  <a:txBody>
                    <a:bodyPr/>
                    <a:lstStyle/>
                    <a:p>
                      <a:pPr algn="ctr">
                        <a:lnSpc>
                          <a:spcPts val="2659"/>
                        </a:lnSpc>
                        <a:defRPr/>
                      </a:pPr>
                      <a:r>
                        <a:rPr lang="en-US" sz="1899" spc="113">
                          <a:solidFill>
                            <a:srgbClr val="000000"/>
                          </a:solidFill>
                          <a:latin typeface="DM Sans"/>
                        </a:rPr>
                        <a:t>0.00008</a:t>
                      </a:r>
                      <a:endParaRPr lang="en-US" sz="1100"/>
                    </a:p>
                  </a:txBody>
                  <a:tcPr marL="190500" marR="190500" marT="190500" marB="190500" anchor="ctr">
                    <a:lnL w="38100" cap="flat" cmpd="sng" algn="ctr">
                      <a:solidFill>
                        <a:srgbClr val="6F9CC6"/>
                      </a:solidFill>
                      <a:prstDash val="solid"/>
                      <a:round/>
                      <a:headEnd type="none" w="med" len="med"/>
                      <a:tailEnd type="none" w="med" len="med"/>
                    </a:lnL>
                    <a:lnR w="38100" cap="flat" cmpd="sng" algn="ctr">
                      <a:solidFill>
                        <a:srgbClr val="6F9CC6"/>
                      </a:solidFill>
                      <a:prstDash val="solid"/>
                      <a:round/>
                      <a:headEnd type="none" w="med" len="med"/>
                      <a:tailEnd type="none" w="med" len="med"/>
                    </a:lnR>
                    <a:lnT w="38100" cap="flat" cmpd="sng" algn="ctr">
                      <a:solidFill>
                        <a:srgbClr val="6F9CC6"/>
                      </a:solidFill>
                      <a:prstDash val="solid"/>
                      <a:round/>
                      <a:headEnd type="none" w="med" len="med"/>
                      <a:tailEnd type="none" w="med" len="med"/>
                    </a:lnT>
                    <a:lnB w="38100" cap="flat" cmpd="sng" algn="ctr">
                      <a:solidFill>
                        <a:srgbClr val="6F9CC6"/>
                      </a:solidFill>
                      <a:prstDash val="solid"/>
                      <a:round/>
                      <a:headEnd type="none" w="med" len="med"/>
                      <a:tailEnd type="none" w="med" len="med"/>
                    </a:lnB>
                  </a:tcPr>
                </a:tc>
                <a:extLst>
                  <a:ext uri="{0D108BD9-81ED-4DB2-BD59-A6C34878D82A}">
                    <a16:rowId xmlns:a16="http://schemas.microsoft.com/office/drawing/2014/main" val="10002"/>
                  </a:ext>
                </a:extLst>
              </a:tr>
              <a:tr h="920387">
                <a:tc>
                  <a:txBody>
                    <a:bodyPr/>
                    <a:lstStyle/>
                    <a:p>
                      <a:pPr algn="ctr">
                        <a:lnSpc>
                          <a:spcPts val="2659"/>
                        </a:lnSpc>
                        <a:defRPr/>
                      </a:pPr>
                      <a:r>
                        <a:rPr lang="en-US" sz="1899" spc="113">
                          <a:solidFill>
                            <a:srgbClr val="000000"/>
                          </a:solidFill>
                          <a:latin typeface="DM Sans"/>
                        </a:rPr>
                        <a:t>Cumulative Proportion</a:t>
                      </a:r>
                      <a:endParaRPr lang="en-US" sz="1100"/>
                    </a:p>
                  </a:txBody>
                  <a:tcPr marL="190500" marR="190500" marT="190500" marB="190500" anchor="ctr">
                    <a:lnL w="38100" cap="flat" cmpd="sng" algn="ctr">
                      <a:solidFill>
                        <a:srgbClr val="6F9CC6"/>
                      </a:solidFill>
                      <a:prstDash val="solid"/>
                      <a:round/>
                      <a:headEnd type="none" w="med" len="med"/>
                      <a:tailEnd type="none" w="med" len="med"/>
                    </a:lnL>
                    <a:lnR w="38100" cap="flat" cmpd="sng" algn="ctr">
                      <a:solidFill>
                        <a:srgbClr val="6F9CC6"/>
                      </a:solidFill>
                      <a:prstDash val="solid"/>
                      <a:round/>
                      <a:headEnd type="none" w="med" len="med"/>
                      <a:tailEnd type="none" w="med" len="med"/>
                    </a:lnR>
                    <a:lnT w="38100" cap="flat" cmpd="sng" algn="ctr">
                      <a:solidFill>
                        <a:srgbClr val="6F9CC6"/>
                      </a:solidFill>
                      <a:prstDash val="solid"/>
                      <a:round/>
                      <a:headEnd type="none" w="med" len="med"/>
                      <a:tailEnd type="none" w="med" len="med"/>
                    </a:lnT>
                    <a:lnB w="38100" cap="flat" cmpd="sng" algn="ctr">
                      <a:solidFill>
                        <a:srgbClr val="6F9CC6"/>
                      </a:solidFill>
                      <a:prstDash val="solid"/>
                      <a:round/>
                      <a:headEnd type="none" w="med" len="med"/>
                      <a:tailEnd type="none" w="med" len="med"/>
                    </a:lnB>
                  </a:tcPr>
                </a:tc>
                <a:tc>
                  <a:txBody>
                    <a:bodyPr/>
                    <a:lstStyle/>
                    <a:p>
                      <a:pPr algn="ctr">
                        <a:lnSpc>
                          <a:spcPts val="2659"/>
                        </a:lnSpc>
                        <a:defRPr/>
                      </a:pPr>
                      <a:r>
                        <a:rPr lang="en-US" sz="1899" spc="113">
                          <a:solidFill>
                            <a:srgbClr val="000000"/>
                          </a:solidFill>
                          <a:latin typeface="DM Sans"/>
                        </a:rPr>
                        <a:t>0.5963</a:t>
                      </a:r>
                      <a:endParaRPr lang="en-US" sz="1100"/>
                    </a:p>
                  </a:txBody>
                  <a:tcPr marL="190500" marR="190500" marT="190500" marB="190500" anchor="ctr">
                    <a:lnL w="38100" cap="flat" cmpd="sng" algn="ctr">
                      <a:solidFill>
                        <a:srgbClr val="6F9CC6"/>
                      </a:solidFill>
                      <a:prstDash val="solid"/>
                      <a:round/>
                      <a:headEnd type="none" w="med" len="med"/>
                      <a:tailEnd type="none" w="med" len="med"/>
                    </a:lnL>
                    <a:lnR w="38100" cap="flat" cmpd="sng" algn="ctr">
                      <a:solidFill>
                        <a:srgbClr val="6F9CC6"/>
                      </a:solidFill>
                      <a:prstDash val="solid"/>
                      <a:round/>
                      <a:headEnd type="none" w="med" len="med"/>
                      <a:tailEnd type="none" w="med" len="med"/>
                    </a:lnR>
                    <a:lnT w="38100" cap="flat" cmpd="sng" algn="ctr">
                      <a:solidFill>
                        <a:srgbClr val="6F9CC6"/>
                      </a:solidFill>
                      <a:prstDash val="solid"/>
                      <a:round/>
                      <a:headEnd type="none" w="med" len="med"/>
                      <a:tailEnd type="none" w="med" len="med"/>
                    </a:lnT>
                    <a:lnB w="38100" cap="flat" cmpd="sng" algn="ctr">
                      <a:solidFill>
                        <a:srgbClr val="6F9CC6"/>
                      </a:solidFill>
                      <a:prstDash val="solid"/>
                      <a:round/>
                      <a:headEnd type="none" w="med" len="med"/>
                      <a:tailEnd type="none" w="med" len="med"/>
                    </a:lnB>
                  </a:tcPr>
                </a:tc>
                <a:tc>
                  <a:txBody>
                    <a:bodyPr/>
                    <a:lstStyle/>
                    <a:p>
                      <a:pPr algn="ctr">
                        <a:lnSpc>
                          <a:spcPts val="2659"/>
                        </a:lnSpc>
                        <a:defRPr/>
                      </a:pPr>
                      <a:r>
                        <a:rPr lang="en-US" sz="1899" spc="113">
                          <a:solidFill>
                            <a:srgbClr val="000000"/>
                          </a:solidFill>
                          <a:latin typeface="DM Sans"/>
                        </a:rPr>
                        <a:t>0.8774</a:t>
                      </a:r>
                      <a:endParaRPr lang="en-US" sz="1100"/>
                    </a:p>
                  </a:txBody>
                  <a:tcPr marL="190500" marR="190500" marT="190500" marB="190500" anchor="ctr">
                    <a:lnL w="38100" cap="flat" cmpd="sng" algn="ctr">
                      <a:solidFill>
                        <a:srgbClr val="6F9CC6"/>
                      </a:solidFill>
                      <a:prstDash val="solid"/>
                      <a:round/>
                      <a:headEnd type="none" w="med" len="med"/>
                      <a:tailEnd type="none" w="med" len="med"/>
                    </a:lnL>
                    <a:lnR w="38100" cap="flat" cmpd="sng" algn="ctr">
                      <a:solidFill>
                        <a:srgbClr val="6F9CC6"/>
                      </a:solidFill>
                      <a:prstDash val="solid"/>
                      <a:round/>
                      <a:headEnd type="none" w="med" len="med"/>
                      <a:tailEnd type="none" w="med" len="med"/>
                    </a:lnR>
                    <a:lnT w="38100" cap="flat" cmpd="sng" algn="ctr">
                      <a:solidFill>
                        <a:srgbClr val="6F9CC6"/>
                      </a:solidFill>
                      <a:prstDash val="solid"/>
                      <a:round/>
                      <a:headEnd type="none" w="med" len="med"/>
                      <a:tailEnd type="none" w="med" len="med"/>
                    </a:lnT>
                    <a:lnB w="38100" cap="flat" cmpd="sng" algn="ctr">
                      <a:solidFill>
                        <a:srgbClr val="6F9CC6"/>
                      </a:solidFill>
                      <a:prstDash val="solid"/>
                      <a:round/>
                      <a:headEnd type="none" w="med" len="med"/>
                      <a:tailEnd type="none" w="med" len="med"/>
                    </a:lnB>
                  </a:tcPr>
                </a:tc>
                <a:tc>
                  <a:txBody>
                    <a:bodyPr/>
                    <a:lstStyle/>
                    <a:p>
                      <a:pPr algn="ctr">
                        <a:lnSpc>
                          <a:spcPts val="2659"/>
                        </a:lnSpc>
                        <a:defRPr/>
                      </a:pPr>
                      <a:r>
                        <a:rPr lang="en-US" sz="1899" spc="113">
                          <a:solidFill>
                            <a:srgbClr val="000000"/>
                          </a:solidFill>
                          <a:latin typeface="DM Sans"/>
                        </a:rPr>
                        <a:t>0.9849</a:t>
                      </a:r>
                      <a:endParaRPr lang="en-US" sz="1100"/>
                    </a:p>
                  </a:txBody>
                  <a:tcPr marL="190500" marR="190500" marT="190500" marB="190500" anchor="ctr">
                    <a:lnL w="38100" cap="flat" cmpd="sng" algn="ctr">
                      <a:solidFill>
                        <a:srgbClr val="6F9CC6"/>
                      </a:solidFill>
                      <a:prstDash val="solid"/>
                      <a:round/>
                      <a:headEnd type="none" w="med" len="med"/>
                      <a:tailEnd type="none" w="med" len="med"/>
                    </a:lnL>
                    <a:lnR w="38100" cap="flat" cmpd="sng" algn="ctr">
                      <a:solidFill>
                        <a:srgbClr val="6F9CC6"/>
                      </a:solidFill>
                      <a:prstDash val="solid"/>
                      <a:round/>
                      <a:headEnd type="none" w="med" len="med"/>
                      <a:tailEnd type="none" w="med" len="med"/>
                    </a:lnR>
                    <a:lnT w="38100" cap="flat" cmpd="sng" algn="ctr">
                      <a:solidFill>
                        <a:srgbClr val="6F9CC6"/>
                      </a:solidFill>
                      <a:prstDash val="solid"/>
                      <a:round/>
                      <a:headEnd type="none" w="med" len="med"/>
                      <a:tailEnd type="none" w="med" len="med"/>
                    </a:lnT>
                    <a:lnB w="38100" cap="flat" cmpd="sng" algn="ctr">
                      <a:solidFill>
                        <a:srgbClr val="6F9CC6"/>
                      </a:solidFill>
                      <a:prstDash val="solid"/>
                      <a:round/>
                      <a:headEnd type="none" w="med" len="med"/>
                      <a:tailEnd type="none" w="med" len="med"/>
                    </a:lnB>
                  </a:tcPr>
                </a:tc>
                <a:tc>
                  <a:txBody>
                    <a:bodyPr/>
                    <a:lstStyle/>
                    <a:p>
                      <a:pPr algn="ctr">
                        <a:lnSpc>
                          <a:spcPts val="2659"/>
                        </a:lnSpc>
                        <a:defRPr/>
                      </a:pPr>
                      <a:r>
                        <a:rPr lang="en-US" sz="1899" spc="113">
                          <a:solidFill>
                            <a:srgbClr val="000000"/>
                          </a:solidFill>
                          <a:latin typeface="DM Sans"/>
                        </a:rPr>
                        <a:t>0.99941</a:t>
                      </a:r>
                      <a:endParaRPr lang="en-US" sz="1100"/>
                    </a:p>
                  </a:txBody>
                  <a:tcPr marL="190500" marR="190500" marT="190500" marB="190500" anchor="ctr">
                    <a:lnL w="38100" cap="flat" cmpd="sng" algn="ctr">
                      <a:solidFill>
                        <a:srgbClr val="6F9CC6"/>
                      </a:solidFill>
                      <a:prstDash val="solid"/>
                      <a:round/>
                      <a:headEnd type="none" w="med" len="med"/>
                      <a:tailEnd type="none" w="med" len="med"/>
                    </a:lnL>
                    <a:lnR w="38100" cap="flat" cmpd="sng" algn="ctr">
                      <a:solidFill>
                        <a:srgbClr val="6F9CC6"/>
                      </a:solidFill>
                      <a:prstDash val="solid"/>
                      <a:round/>
                      <a:headEnd type="none" w="med" len="med"/>
                      <a:tailEnd type="none" w="med" len="med"/>
                    </a:lnR>
                    <a:lnT w="38100" cap="flat" cmpd="sng" algn="ctr">
                      <a:solidFill>
                        <a:srgbClr val="6F9CC6"/>
                      </a:solidFill>
                      <a:prstDash val="solid"/>
                      <a:round/>
                      <a:headEnd type="none" w="med" len="med"/>
                      <a:tailEnd type="none" w="med" len="med"/>
                    </a:lnT>
                    <a:lnB w="38100" cap="flat" cmpd="sng" algn="ctr">
                      <a:solidFill>
                        <a:srgbClr val="6F9CC6"/>
                      </a:solidFill>
                      <a:prstDash val="solid"/>
                      <a:round/>
                      <a:headEnd type="none" w="med" len="med"/>
                      <a:tailEnd type="none" w="med" len="med"/>
                    </a:lnB>
                  </a:tcPr>
                </a:tc>
                <a:tc>
                  <a:txBody>
                    <a:bodyPr/>
                    <a:lstStyle/>
                    <a:p>
                      <a:pPr algn="ctr">
                        <a:lnSpc>
                          <a:spcPts val="2659"/>
                        </a:lnSpc>
                        <a:defRPr/>
                      </a:pPr>
                      <a:r>
                        <a:rPr lang="en-US" sz="1899" spc="113">
                          <a:solidFill>
                            <a:srgbClr val="000000"/>
                          </a:solidFill>
                          <a:latin typeface="DM Sans"/>
                        </a:rPr>
                        <a:t>0.99992</a:t>
                      </a:r>
                      <a:endParaRPr lang="en-US" sz="1100"/>
                    </a:p>
                  </a:txBody>
                  <a:tcPr marL="190500" marR="190500" marT="190500" marB="190500" anchor="ctr">
                    <a:lnL w="38100" cap="flat" cmpd="sng" algn="ctr">
                      <a:solidFill>
                        <a:srgbClr val="6F9CC6"/>
                      </a:solidFill>
                      <a:prstDash val="solid"/>
                      <a:round/>
                      <a:headEnd type="none" w="med" len="med"/>
                      <a:tailEnd type="none" w="med" len="med"/>
                    </a:lnL>
                    <a:lnR w="38100" cap="flat" cmpd="sng" algn="ctr">
                      <a:solidFill>
                        <a:srgbClr val="6F9CC6"/>
                      </a:solidFill>
                      <a:prstDash val="solid"/>
                      <a:round/>
                      <a:headEnd type="none" w="med" len="med"/>
                      <a:tailEnd type="none" w="med" len="med"/>
                    </a:lnR>
                    <a:lnT w="38100" cap="flat" cmpd="sng" algn="ctr">
                      <a:solidFill>
                        <a:srgbClr val="6F9CC6"/>
                      </a:solidFill>
                      <a:prstDash val="solid"/>
                      <a:round/>
                      <a:headEnd type="none" w="med" len="med"/>
                      <a:tailEnd type="none" w="med" len="med"/>
                    </a:lnT>
                    <a:lnB w="38100" cap="flat" cmpd="sng" algn="ctr">
                      <a:solidFill>
                        <a:srgbClr val="6F9CC6"/>
                      </a:solidFill>
                      <a:prstDash val="solid"/>
                      <a:round/>
                      <a:headEnd type="none" w="med" len="med"/>
                      <a:tailEnd type="none" w="med" len="med"/>
                    </a:lnB>
                  </a:tcPr>
                </a:tc>
                <a:tc>
                  <a:txBody>
                    <a:bodyPr/>
                    <a:lstStyle/>
                    <a:p>
                      <a:pPr algn="ctr">
                        <a:lnSpc>
                          <a:spcPts val="2659"/>
                        </a:lnSpc>
                        <a:defRPr/>
                      </a:pPr>
                      <a:r>
                        <a:rPr lang="en-US" sz="1899" spc="113" dirty="0">
                          <a:solidFill>
                            <a:srgbClr val="000000"/>
                          </a:solidFill>
                          <a:latin typeface="DM Sans"/>
                        </a:rPr>
                        <a:t>1.000</a:t>
                      </a:r>
                      <a:endParaRPr lang="en-US" sz="1100" dirty="0"/>
                    </a:p>
                  </a:txBody>
                  <a:tcPr marL="190500" marR="190500" marT="190500" marB="190500" anchor="ctr">
                    <a:lnL w="38100" cap="flat" cmpd="sng" algn="ctr">
                      <a:solidFill>
                        <a:srgbClr val="6F9CC6"/>
                      </a:solidFill>
                      <a:prstDash val="solid"/>
                      <a:round/>
                      <a:headEnd type="none" w="med" len="med"/>
                      <a:tailEnd type="none" w="med" len="med"/>
                    </a:lnL>
                    <a:lnR w="38100" cap="flat" cmpd="sng" algn="ctr">
                      <a:solidFill>
                        <a:srgbClr val="6F9CC6"/>
                      </a:solidFill>
                      <a:prstDash val="solid"/>
                      <a:round/>
                      <a:headEnd type="none" w="med" len="med"/>
                      <a:tailEnd type="none" w="med" len="med"/>
                    </a:lnR>
                    <a:lnT w="38100" cap="flat" cmpd="sng" algn="ctr">
                      <a:solidFill>
                        <a:srgbClr val="6F9CC6"/>
                      </a:solidFill>
                      <a:prstDash val="solid"/>
                      <a:round/>
                      <a:headEnd type="none" w="med" len="med"/>
                      <a:tailEnd type="none" w="med" len="med"/>
                    </a:lnT>
                    <a:lnB w="38100" cap="flat" cmpd="sng" algn="ctr">
                      <a:solidFill>
                        <a:srgbClr val="6F9CC6"/>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9" name="TextBox 9"/>
          <p:cNvSpPr txBox="1"/>
          <p:nvPr/>
        </p:nvSpPr>
        <p:spPr>
          <a:xfrm>
            <a:off x="1226564" y="942975"/>
            <a:ext cx="8295918" cy="688974"/>
          </a:xfrm>
          <a:prstGeom prst="rect">
            <a:avLst/>
          </a:prstGeom>
        </p:spPr>
        <p:txBody>
          <a:bodyPr lIns="0" tIns="0" rIns="0" bIns="0" rtlCol="0" anchor="t">
            <a:spAutoFit/>
          </a:bodyPr>
          <a:lstStyle/>
          <a:p>
            <a:pPr algn="ctr">
              <a:lnSpc>
                <a:spcPts val="5600"/>
              </a:lnSpc>
            </a:pPr>
            <a:r>
              <a:rPr lang="en-US" sz="4000">
                <a:solidFill>
                  <a:srgbClr val="000000"/>
                </a:solidFill>
                <a:latin typeface="DM Sans Bold"/>
              </a:rPr>
              <a:t>&gt; IMPORTANCE OF COMPONENTS:</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6097502" y="5590237"/>
            <a:ext cx="14099416" cy="14099416"/>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solidFill>
          </p:spPr>
          <p:txBody>
            <a:bodyPr/>
            <a:lstStyle/>
            <a:p>
              <a:endParaRPr lang="en-IN"/>
            </a:p>
          </p:txBody>
        </p:sp>
        <p:sp>
          <p:nvSpPr>
            <p:cNvPr id="4" name="TextBox 4"/>
            <p:cNvSpPr txBox="1"/>
            <p:nvPr/>
          </p:nvSpPr>
          <p:spPr>
            <a:xfrm>
              <a:off x="76200" y="19050"/>
              <a:ext cx="660400" cy="71755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6420234" y="-1717598"/>
            <a:ext cx="3735531" cy="3735531"/>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txBody>
            <a:bodyPr/>
            <a:lstStyle/>
            <a:p>
              <a:endParaRPr lang="en-IN"/>
            </a:p>
          </p:txBody>
        </p:sp>
        <p:sp>
          <p:nvSpPr>
            <p:cNvPr id="7" name="TextBox 7"/>
            <p:cNvSpPr txBox="1"/>
            <p:nvPr/>
          </p:nvSpPr>
          <p:spPr>
            <a:xfrm>
              <a:off x="76200" y="19050"/>
              <a:ext cx="660400" cy="717550"/>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747857" y="-643475"/>
            <a:ext cx="1286950" cy="1286950"/>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solidFill>
          </p:spPr>
          <p:txBody>
            <a:bodyPr/>
            <a:lstStyle/>
            <a:p>
              <a:endParaRPr lang="en-IN"/>
            </a:p>
          </p:txBody>
        </p:sp>
        <p:sp>
          <p:nvSpPr>
            <p:cNvPr id="10" name="TextBox 10"/>
            <p:cNvSpPr txBox="1"/>
            <p:nvPr/>
          </p:nvSpPr>
          <p:spPr>
            <a:xfrm>
              <a:off x="76200" y="19050"/>
              <a:ext cx="660400" cy="717550"/>
            </a:xfrm>
            <a:prstGeom prst="rect">
              <a:avLst/>
            </a:prstGeom>
          </p:spPr>
          <p:txBody>
            <a:bodyPr lIns="50800" tIns="50800" rIns="50800" bIns="50800" rtlCol="0" anchor="ctr"/>
            <a:lstStyle/>
            <a:p>
              <a:pPr algn="ctr">
                <a:lnSpc>
                  <a:spcPts val="2659"/>
                </a:lnSpc>
                <a:spcBef>
                  <a:spcPct val="0"/>
                </a:spcBef>
              </a:pPr>
              <a:endParaRPr/>
            </a:p>
          </p:txBody>
        </p:sp>
      </p:grpSp>
      <p:grpSp>
        <p:nvGrpSpPr>
          <p:cNvPr id="11" name="Group 11"/>
          <p:cNvGrpSpPr/>
          <p:nvPr/>
        </p:nvGrpSpPr>
        <p:grpSpPr>
          <a:xfrm>
            <a:off x="-1929195" y="8389571"/>
            <a:ext cx="3735531" cy="3735531"/>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txBody>
            <a:bodyPr/>
            <a:lstStyle/>
            <a:p>
              <a:endParaRPr lang="en-IN"/>
            </a:p>
          </p:txBody>
        </p:sp>
        <p:sp>
          <p:nvSpPr>
            <p:cNvPr id="13" name="TextBox 13"/>
            <p:cNvSpPr txBox="1"/>
            <p:nvPr/>
          </p:nvSpPr>
          <p:spPr>
            <a:xfrm>
              <a:off x="76200" y="19050"/>
              <a:ext cx="660400" cy="717550"/>
            </a:xfrm>
            <a:prstGeom prst="rect">
              <a:avLst/>
            </a:prstGeom>
          </p:spPr>
          <p:txBody>
            <a:bodyPr lIns="50800" tIns="50800" rIns="50800" bIns="50800" rtlCol="0" anchor="ctr"/>
            <a:lstStyle/>
            <a:p>
              <a:pPr algn="ctr">
                <a:lnSpc>
                  <a:spcPts val="2659"/>
                </a:lnSpc>
                <a:spcBef>
                  <a:spcPct val="0"/>
                </a:spcBef>
              </a:pPr>
              <a:endParaRPr/>
            </a:p>
          </p:txBody>
        </p:sp>
      </p:grpSp>
      <p:sp>
        <p:nvSpPr>
          <p:cNvPr id="14" name="Freeform 14"/>
          <p:cNvSpPr/>
          <p:nvPr/>
        </p:nvSpPr>
        <p:spPr>
          <a:xfrm>
            <a:off x="7420255" y="8025231"/>
            <a:ext cx="10624388" cy="2098317"/>
          </a:xfrm>
          <a:custGeom>
            <a:avLst/>
            <a:gdLst/>
            <a:ahLst/>
            <a:cxnLst/>
            <a:rect l="l" t="t" r="r" b="b"/>
            <a:pathLst>
              <a:path w="10624388" h="2098317">
                <a:moveTo>
                  <a:pt x="0" y="0"/>
                </a:moveTo>
                <a:lnTo>
                  <a:pt x="10624387" y="0"/>
                </a:lnTo>
                <a:lnTo>
                  <a:pt x="10624387" y="2098317"/>
                </a:lnTo>
                <a:lnTo>
                  <a:pt x="0" y="2098317"/>
                </a:lnTo>
                <a:lnTo>
                  <a:pt x="0" y="0"/>
                </a:lnTo>
                <a:close/>
              </a:path>
            </a:pathLst>
          </a:custGeom>
          <a:blipFill>
            <a:blip r:embed="rId2"/>
            <a:stretch>
              <a:fillRect/>
            </a:stretch>
          </a:blipFill>
        </p:spPr>
        <p:txBody>
          <a:bodyPr/>
          <a:lstStyle/>
          <a:p>
            <a:endParaRPr lang="en-IN"/>
          </a:p>
        </p:txBody>
      </p:sp>
      <p:sp>
        <p:nvSpPr>
          <p:cNvPr id="15" name="Freeform 15"/>
          <p:cNvSpPr/>
          <p:nvPr/>
        </p:nvSpPr>
        <p:spPr>
          <a:xfrm>
            <a:off x="2034806" y="3891577"/>
            <a:ext cx="14810487" cy="5182812"/>
          </a:xfrm>
          <a:custGeom>
            <a:avLst/>
            <a:gdLst/>
            <a:ahLst/>
            <a:cxnLst/>
            <a:rect l="l" t="t" r="r" b="b"/>
            <a:pathLst>
              <a:path w="14810487" h="5182812">
                <a:moveTo>
                  <a:pt x="0" y="0"/>
                </a:moveTo>
                <a:lnTo>
                  <a:pt x="14810487" y="0"/>
                </a:lnTo>
                <a:lnTo>
                  <a:pt x="14810487" y="5182813"/>
                </a:lnTo>
                <a:lnTo>
                  <a:pt x="0" y="5182813"/>
                </a:lnTo>
                <a:lnTo>
                  <a:pt x="0" y="0"/>
                </a:lnTo>
                <a:close/>
              </a:path>
            </a:pathLst>
          </a:custGeom>
          <a:blipFill>
            <a:blip r:embed="rId3"/>
            <a:stretch>
              <a:fillRect/>
            </a:stretch>
          </a:blipFill>
          <a:ln w="38100" cap="sq">
            <a:solidFill>
              <a:srgbClr val="00569E"/>
            </a:solidFill>
            <a:prstDash val="solid"/>
            <a:miter/>
          </a:ln>
        </p:spPr>
        <p:txBody>
          <a:bodyPr/>
          <a:lstStyle/>
          <a:p>
            <a:endParaRPr lang="en-IN"/>
          </a:p>
        </p:txBody>
      </p:sp>
      <p:sp>
        <p:nvSpPr>
          <p:cNvPr id="16" name="TextBox 16"/>
          <p:cNvSpPr txBox="1"/>
          <p:nvPr/>
        </p:nvSpPr>
        <p:spPr>
          <a:xfrm>
            <a:off x="530260" y="1300383"/>
            <a:ext cx="13779989" cy="717550"/>
          </a:xfrm>
          <a:prstGeom prst="rect">
            <a:avLst/>
          </a:prstGeom>
        </p:spPr>
        <p:txBody>
          <a:bodyPr lIns="0" tIns="0" rIns="0" bIns="0" rtlCol="0" anchor="t">
            <a:spAutoFit/>
          </a:bodyPr>
          <a:lstStyle/>
          <a:p>
            <a:pPr algn="ctr">
              <a:lnSpc>
                <a:spcPts val="5599"/>
              </a:lnSpc>
              <a:spcBef>
                <a:spcPct val="0"/>
              </a:spcBef>
            </a:pPr>
            <a:endParaRPr/>
          </a:p>
        </p:txBody>
      </p:sp>
      <p:sp>
        <p:nvSpPr>
          <p:cNvPr id="17" name="TextBox 17"/>
          <p:cNvSpPr txBox="1"/>
          <p:nvPr/>
        </p:nvSpPr>
        <p:spPr>
          <a:xfrm>
            <a:off x="747857" y="893900"/>
            <a:ext cx="13208640" cy="2493395"/>
          </a:xfrm>
          <a:prstGeom prst="rect">
            <a:avLst/>
          </a:prstGeom>
        </p:spPr>
        <p:txBody>
          <a:bodyPr lIns="0" tIns="0" rIns="0" bIns="0" rtlCol="0" anchor="t">
            <a:spAutoFit/>
          </a:bodyPr>
          <a:lstStyle/>
          <a:p>
            <a:pPr algn="ctr">
              <a:lnSpc>
                <a:spcPts val="10093"/>
              </a:lnSpc>
            </a:pPr>
            <a:r>
              <a:rPr lang="en-US" sz="7209">
                <a:solidFill>
                  <a:srgbClr val="051D40"/>
                </a:solidFill>
                <a:latin typeface="Open Sans Extra Bold"/>
              </a:rPr>
              <a:t>Poisson Generalized </a:t>
            </a:r>
          </a:p>
          <a:p>
            <a:pPr algn="ctr">
              <a:lnSpc>
                <a:spcPts val="10093"/>
              </a:lnSpc>
              <a:spcBef>
                <a:spcPct val="0"/>
              </a:spcBef>
            </a:pPr>
            <a:r>
              <a:rPr lang="en-US" sz="7209">
                <a:solidFill>
                  <a:srgbClr val="051D40"/>
                </a:solidFill>
                <a:latin typeface="Open Sans Extra Bold"/>
              </a:rPr>
              <a:t>Linear Model</a:t>
            </a:r>
          </a:p>
        </p:txBody>
      </p:sp>
      <p:sp>
        <p:nvSpPr>
          <p:cNvPr id="18" name="TextBox 17">
            <a:extLst>
              <a:ext uri="{FF2B5EF4-FFF2-40B4-BE49-F238E27FC236}">
                <a16:creationId xmlns:a16="http://schemas.microsoft.com/office/drawing/2014/main" id="{9BA3CE93-624E-2AEA-970B-A6BCCC6C6EBB}"/>
              </a:ext>
            </a:extLst>
          </p:cNvPr>
          <p:cNvSpPr txBox="1"/>
          <p:nvPr/>
        </p:nvSpPr>
        <p:spPr>
          <a:xfrm>
            <a:off x="13674715" y="3176700"/>
            <a:ext cx="3027302" cy="646331"/>
          </a:xfrm>
          <a:prstGeom prst="rect">
            <a:avLst/>
          </a:prstGeom>
          <a:noFill/>
        </p:spPr>
        <p:txBody>
          <a:bodyPr wrap="square" rtlCol="0">
            <a:spAutoFit/>
          </a:bodyPr>
          <a:lstStyle/>
          <a:p>
            <a:r>
              <a:rPr lang="pt-BR" sz="3600" dirty="0"/>
              <a:t>AIC = 16094.01</a:t>
            </a:r>
            <a:endParaRPr lang="en-US" sz="360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6097502" y="5590237"/>
            <a:ext cx="14099416" cy="14099416"/>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solidFill>
          </p:spPr>
          <p:txBody>
            <a:bodyPr/>
            <a:lstStyle/>
            <a:p>
              <a:endParaRPr lang="en-IN"/>
            </a:p>
          </p:txBody>
        </p:sp>
        <p:sp>
          <p:nvSpPr>
            <p:cNvPr id="4" name="TextBox 4"/>
            <p:cNvSpPr txBox="1"/>
            <p:nvPr/>
          </p:nvSpPr>
          <p:spPr>
            <a:xfrm>
              <a:off x="76200" y="19050"/>
              <a:ext cx="660400" cy="71755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6420234" y="-1717598"/>
            <a:ext cx="3735531" cy="3735531"/>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txBody>
            <a:bodyPr/>
            <a:lstStyle/>
            <a:p>
              <a:endParaRPr lang="en-IN"/>
            </a:p>
          </p:txBody>
        </p:sp>
        <p:sp>
          <p:nvSpPr>
            <p:cNvPr id="7" name="TextBox 7"/>
            <p:cNvSpPr txBox="1"/>
            <p:nvPr/>
          </p:nvSpPr>
          <p:spPr>
            <a:xfrm>
              <a:off x="76200" y="19050"/>
              <a:ext cx="660400" cy="717550"/>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747857" y="-643475"/>
            <a:ext cx="1286950" cy="1286950"/>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solidFill>
          </p:spPr>
          <p:txBody>
            <a:bodyPr/>
            <a:lstStyle/>
            <a:p>
              <a:endParaRPr lang="en-IN"/>
            </a:p>
          </p:txBody>
        </p:sp>
        <p:sp>
          <p:nvSpPr>
            <p:cNvPr id="10" name="TextBox 10"/>
            <p:cNvSpPr txBox="1"/>
            <p:nvPr/>
          </p:nvSpPr>
          <p:spPr>
            <a:xfrm>
              <a:off x="76200" y="19050"/>
              <a:ext cx="660400" cy="717550"/>
            </a:xfrm>
            <a:prstGeom prst="rect">
              <a:avLst/>
            </a:prstGeom>
          </p:spPr>
          <p:txBody>
            <a:bodyPr lIns="50800" tIns="50800" rIns="50800" bIns="50800" rtlCol="0" anchor="ctr"/>
            <a:lstStyle/>
            <a:p>
              <a:pPr algn="ctr">
                <a:lnSpc>
                  <a:spcPts val="2659"/>
                </a:lnSpc>
                <a:spcBef>
                  <a:spcPct val="0"/>
                </a:spcBef>
              </a:pPr>
              <a:endParaRPr/>
            </a:p>
          </p:txBody>
        </p:sp>
      </p:grpSp>
      <p:grpSp>
        <p:nvGrpSpPr>
          <p:cNvPr id="11" name="Group 11"/>
          <p:cNvGrpSpPr/>
          <p:nvPr/>
        </p:nvGrpSpPr>
        <p:grpSpPr>
          <a:xfrm>
            <a:off x="-1929195" y="8389571"/>
            <a:ext cx="3735531" cy="3735531"/>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txBody>
            <a:bodyPr/>
            <a:lstStyle/>
            <a:p>
              <a:endParaRPr lang="en-IN"/>
            </a:p>
          </p:txBody>
        </p:sp>
        <p:sp>
          <p:nvSpPr>
            <p:cNvPr id="13" name="TextBox 13"/>
            <p:cNvSpPr txBox="1"/>
            <p:nvPr/>
          </p:nvSpPr>
          <p:spPr>
            <a:xfrm>
              <a:off x="76200" y="19050"/>
              <a:ext cx="660400" cy="717550"/>
            </a:xfrm>
            <a:prstGeom prst="rect">
              <a:avLst/>
            </a:prstGeom>
          </p:spPr>
          <p:txBody>
            <a:bodyPr lIns="50800" tIns="50800" rIns="50800" bIns="50800" rtlCol="0" anchor="ctr"/>
            <a:lstStyle/>
            <a:p>
              <a:pPr algn="ctr">
                <a:lnSpc>
                  <a:spcPts val="2659"/>
                </a:lnSpc>
                <a:spcBef>
                  <a:spcPct val="0"/>
                </a:spcBef>
              </a:pPr>
              <a:endParaRPr/>
            </a:p>
          </p:txBody>
        </p:sp>
      </p:grpSp>
      <p:sp>
        <p:nvSpPr>
          <p:cNvPr id="14" name="Freeform 14"/>
          <p:cNvSpPr/>
          <p:nvPr/>
        </p:nvSpPr>
        <p:spPr>
          <a:xfrm>
            <a:off x="7420255" y="8025231"/>
            <a:ext cx="10624388" cy="2098317"/>
          </a:xfrm>
          <a:custGeom>
            <a:avLst/>
            <a:gdLst/>
            <a:ahLst/>
            <a:cxnLst/>
            <a:rect l="l" t="t" r="r" b="b"/>
            <a:pathLst>
              <a:path w="10624388" h="2098317">
                <a:moveTo>
                  <a:pt x="0" y="0"/>
                </a:moveTo>
                <a:lnTo>
                  <a:pt x="10624387" y="0"/>
                </a:lnTo>
                <a:lnTo>
                  <a:pt x="10624387" y="2098317"/>
                </a:lnTo>
                <a:lnTo>
                  <a:pt x="0" y="2098317"/>
                </a:lnTo>
                <a:lnTo>
                  <a:pt x="0" y="0"/>
                </a:lnTo>
                <a:close/>
              </a:path>
            </a:pathLst>
          </a:custGeom>
          <a:blipFill>
            <a:blip r:embed="rId2"/>
            <a:stretch>
              <a:fillRect/>
            </a:stretch>
          </a:blipFill>
        </p:spPr>
        <p:txBody>
          <a:bodyPr/>
          <a:lstStyle/>
          <a:p>
            <a:endParaRPr lang="en-IN"/>
          </a:p>
        </p:txBody>
      </p:sp>
      <p:sp>
        <p:nvSpPr>
          <p:cNvPr id="15" name="Freeform 15"/>
          <p:cNvSpPr/>
          <p:nvPr/>
        </p:nvSpPr>
        <p:spPr>
          <a:xfrm>
            <a:off x="2034806" y="3761546"/>
            <a:ext cx="14810487" cy="5312844"/>
          </a:xfrm>
          <a:custGeom>
            <a:avLst/>
            <a:gdLst/>
            <a:ahLst/>
            <a:cxnLst/>
            <a:rect l="l" t="t" r="r" b="b"/>
            <a:pathLst>
              <a:path w="14810487" h="5312844">
                <a:moveTo>
                  <a:pt x="0" y="0"/>
                </a:moveTo>
                <a:lnTo>
                  <a:pt x="14810487" y="0"/>
                </a:lnTo>
                <a:lnTo>
                  <a:pt x="14810487" y="5312844"/>
                </a:lnTo>
                <a:lnTo>
                  <a:pt x="0" y="5312844"/>
                </a:lnTo>
                <a:lnTo>
                  <a:pt x="0" y="0"/>
                </a:lnTo>
                <a:close/>
              </a:path>
            </a:pathLst>
          </a:custGeom>
          <a:blipFill>
            <a:blip r:embed="rId3"/>
            <a:stretch>
              <a:fillRect t="-785"/>
            </a:stretch>
          </a:blipFill>
          <a:ln w="38100" cap="sq">
            <a:solidFill>
              <a:srgbClr val="5B98BA"/>
            </a:solidFill>
            <a:prstDash val="solid"/>
            <a:miter/>
          </a:ln>
        </p:spPr>
        <p:txBody>
          <a:bodyPr/>
          <a:lstStyle/>
          <a:p>
            <a:endParaRPr lang="en-IN"/>
          </a:p>
        </p:txBody>
      </p:sp>
      <p:sp>
        <p:nvSpPr>
          <p:cNvPr id="16" name="TextBox 16"/>
          <p:cNvSpPr txBox="1"/>
          <p:nvPr/>
        </p:nvSpPr>
        <p:spPr>
          <a:xfrm>
            <a:off x="530260" y="1300383"/>
            <a:ext cx="13779989" cy="717550"/>
          </a:xfrm>
          <a:prstGeom prst="rect">
            <a:avLst/>
          </a:prstGeom>
        </p:spPr>
        <p:txBody>
          <a:bodyPr lIns="0" tIns="0" rIns="0" bIns="0" rtlCol="0" anchor="t">
            <a:spAutoFit/>
          </a:bodyPr>
          <a:lstStyle/>
          <a:p>
            <a:pPr algn="ctr">
              <a:lnSpc>
                <a:spcPts val="5599"/>
              </a:lnSpc>
              <a:spcBef>
                <a:spcPct val="0"/>
              </a:spcBef>
            </a:pPr>
            <a:endParaRPr/>
          </a:p>
        </p:txBody>
      </p:sp>
      <p:sp>
        <p:nvSpPr>
          <p:cNvPr id="17" name="TextBox 17"/>
          <p:cNvSpPr txBox="1"/>
          <p:nvPr/>
        </p:nvSpPr>
        <p:spPr>
          <a:xfrm>
            <a:off x="-61429" y="787863"/>
            <a:ext cx="16481664" cy="2493395"/>
          </a:xfrm>
          <a:prstGeom prst="rect">
            <a:avLst/>
          </a:prstGeom>
        </p:spPr>
        <p:txBody>
          <a:bodyPr lIns="0" tIns="0" rIns="0" bIns="0" rtlCol="0" anchor="t">
            <a:spAutoFit/>
          </a:bodyPr>
          <a:lstStyle/>
          <a:p>
            <a:pPr algn="ctr">
              <a:lnSpc>
                <a:spcPts val="10093"/>
              </a:lnSpc>
            </a:pPr>
            <a:r>
              <a:rPr lang="en-US" sz="7209">
                <a:solidFill>
                  <a:srgbClr val="051D40"/>
                </a:solidFill>
                <a:latin typeface="Open Sans Extra Bold"/>
              </a:rPr>
              <a:t>Negative Binomial  Generalized </a:t>
            </a:r>
          </a:p>
          <a:p>
            <a:pPr algn="ctr">
              <a:lnSpc>
                <a:spcPts val="10093"/>
              </a:lnSpc>
              <a:spcBef>
                <a:spcPct val="0"/>
              </a:spcBef>
            </a:pPr>
            <a:r>
              <a:rPr lang="en-US" sz="7209">
                <a:solidFill>
                  <a:srgbClr val="051D40"/>
                </a:solidFill>
                <a:latin typeface="Open Sans Extra Bold"/>
              </a:rPr>
              <a:t>Linear Model</a:t>
            </a:r>
          </a:p>
        </p:txBody>
      </p:sp>
      <p:sp>
        <p:nvSpPr>
          <p:cNvPr id="19" name="TextBox 18">
            <a:extLst>
              <a:ext uri="{FF2B5EF4-FFF2-40B4-BE49-F238E27FC236}">
                <a16:creationId xmlns:a16="http://schemas.microsoft.com/office/drawing/2014/main" id="{6B49D22C-ED52-592A-2969-63F0EC77A377}"/>
              </a:ext>
            </a:extLst>
          </p:cNvPr>
          <p:cNvSpPr txBox="1"/>
          <p:nvPr/>
        </p:nvSpPr>
        <p:spPr>
          <a:xfrm>
            <a:off x="14020800" y="3178477"/>
            <a:ext cx="2749640" cy="584775"/>
          </a:xfrm>
          <a:prstGeom prst="rect">
            <a:avLst/>
          </a:prstGeom>
          <a:noFill/>
        </p:spPr>
        <p:txBody>
          <a:bodyPr wrap="square">
            <a:spAutoFit/>
          </a:bodyPr>
          <a:lstStyle/>
          <a:p>
            <a:r>
              <a:rPr lang="pt-BR" sz="3200" dirty="0"/>
              <a:t>AIC = </a:t>
            </a:r>
            <a:r>
              <a:rPr lang="en-US" sz="3200" dirty="0"/>
              <a:t>970.1699</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6656283" y="-2445901"/>
            <a:ext cx="15178802" cy="15178802"/>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145DA0"/>
              </a:solidFill>
              <a:prstDash val="solid"/>
              <a:miter/>
            </a:ln>
          </p:spPr>
          <p:txBody>
            <a:bodyPr/>
            <a:lstStyle/>
            <a:p>
              <a:endParaRPr lang="en-IN"/>
            </a:p>
          </p:txBody>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6007842" y="-1797460"/>
            <a:ext cx="13881919" cy="13881919"/>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solidFill>
          </p:spPr>
          <p:txBody>
            <a:bodyPr/>
            <a:lstStyle/>
            <a:p>
              <a:endParaRPr lang="en-IN"/>
            </a:p>
          </p:txBody>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8" name="TextBox 8"/>
          <p:cNvSpPr txBox="1"/>
          <p:nvPr/>
        </p:nvSpPr>
        <p:spPr>
          <a:xfrm>
            <a:off x="600075" y="4419602"/>
            <a:ext cx="6676301" cy="1295396"/>
          </a:xfrm>
          <a:prstGeom prst="rect">
            <a:avLst/>
          </a:prstGeom>
        </p:spPr>
        <p:txBody>
          <a:bodyPr lIns="0" tIns="0" rIns="0" bIns="0" rtlCol="0" anchor="t">
            <a:spAutoFit/>
          </a:bodyPr>
          <a:lstStyle/>
          <a:p>
            <a:pPr marL="0" lvl="0" indent="0">
              <a:lnSpc>
                <a:spcPts val="10500"/>
              </a:lnSpc>
              <a:spcBef>
                <a:spcPct val="0"/>
              </a:spcBef>
            </a:pPr>
            <a:r>
              <a:rPr lang="en-US" sz="7500">
                <a:solidFill>
                  <a:srgbClr val="FDFDFD"/>
                </a:solidFill>
                <a:latin typeface="Open Sans Extra Bold"/>
              </a:rPr>
              <a:t>CONCLUSION</a:t>
            </a:r>
          </a:p>
        </p:txBody>
      </p:sp>
      <p:sp>
        <p:nvSpPr>
          <p:cNvPr id="9" name="TextBox 9"/>
          <p:cNvSpPr txBox="1"/>
          <p:nvPr/>
        </p:nvSpPr>
        <p:spPr>
          <a:xfrm>
            <a:off x="10481723" y="2145252"/>
            <a:ext cx="7188662" cy="947326"/>
          </a:xfrm>
          <a:prstGeom prst="rect">
            <a:avLst/>
          </a:prstGeom>
        </p:spPr>
        <p:txBody>
          <a:bodyPr lIns="0" tIns="0" rIns="0" bIns="0" rtlCol="0" anchor="t">
            <a:spAutoFit/>
          </a:bodyPr>
          <a:lstStyle/>
          <a:p>
            <a:pPr>
              <a:lnSpc>
                <a:spcPts val="2497"/>
              </a:lnSpc>
            </a:pPr>
            <a:r>
              <a:rPr lang="en-US" sz="1783" spc="-35">
                <a:solidFill>
                  <a:srgbClr val="145DA0"/>
                </a:solidFill>
                <a:latin typeface="Poppins"/>
              </a:rPr>
              <a:t>Continued monitoring, regulation, and intervention efforts are crucial for mitigating the health risks associated with exposure to harmful pollutants.</a:t>
            </a:r>
          </a:p>
        </p:txBody>
      </p:sp>
      <p:grpSp>
        <p:nvGrpSpPr>
          <p:cNvPr id="10" name="Group 10"/>
          <p:cNvGrpSpPr/>
          <p:nvPr/>
        </p:nvGrpSpPr>
        <p:grpSpPr>
          <a:xfrm>
            <a:off x="8688920" y="1930600"/>
            <a:ext cx="1424256" cy="1424256"/>
            <a:chOff x="0" y="0"/>
            <a:chExt cx="1899008" cy="1899008"/>
          </a:xfrm>
        </p:grpSpPr>
        <p:sp>
          <p:nvSpPr>
            <p:cNvPr id="11" name="Freeform 11"/>
            <p:cNvSpPr/>
            <p:nvPr/>
          </p:nvSpPr>
          <p:spPr>
            <a:xfrm>
              <a:off x="0" y="0"/>
              <a:ext cx="1899008" cy="1899008"/>
            </a:xfrm>
            <a:custGeom>
              <a:avLst/>
              <a:gdLst/>
              <a:ahLst/>
              <a:cxnLst/>
              <a:rect l="l" t="t" r="r" b="b"/>
              <a:pathLst>
                <a:path w="1899008" h="1899008">
                  <a:moveTo>
                    <a:pt x="0" y="0"/>
                  </a:moveTo>
                  <a:lnTo>
                    <a:pt x="1899008" y="0"/>
                  </a:lnTo>
                  <a:lnTo>
                    <a:pt x="1899008" y="1899008"/>
                  </a:lnTo>
                  <a:lnTo>
                    <a:pt x="0" y="1899008"/>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IN"/>
            </a:p>
          </p:txBody>
        </p:sp>
        <p:sp>
          <p:nvSpPr>
            <p:cNvPr id="12" name="TextBox 12"/>
            <p:cNvSpPr txBox="1"/>
            <p:nvPr/>
          </p:nvSpPr>
          <p:spPr>
            <a:xfrm>
              <a:off x="193411" y="389683"/>
              <a:ext cx="1512186" cy="1043442"/>
            </a:xfrm>
            <a:prstGeom prst="rect">
              <a:avLst/>
            </a:prstGeom>
          </p:spPr>
          <p:txBody>
            <a:bodyPr lIns="0" tIns="0" rIns="0" bIns="0" rtlCol="0" anchor="t">
              <a:spAutoFit/>
            </a:bodyPr>
            <a:lstStyle/>
            <a:p>
              <a:pPr marL="0" lvl="0" indent="0" algn="ctr">
                <a:lnSpc>
                  <a:spcPts val="6697"/>
                </a:lnSpc>
                <a:spcBef>
                  <a:spcPct val="0"/>
                </a:spcBef>
              </a:pPr>
              <a:r>
                <a:rPr lang="en-US" sz="4784">
                  <a:solidFill>
                    <a:srgbClr val="FDFDFD"/>
                  </a:solidFill>
                  <a:latin typeface="Open Sans Extra Bold"/>
                </a:rPr>
                <a:t>01</a:t>
              </a:r>
            </a:p>
          </p:txBody>
        </p:sp>
      </p:grpSp>
      <p:sp>
        <p:nvSpPr>
          <p:cNvPr id="13" name="TextBox 13"/>
          <p:cNvSpPr txBox="1"/>
          <p:nvPr/>
        </p:nvSpPr>
        <p:spPr>
          <a:xfrm>
            <a:off x="10687187" y="4491370"/>
            <a:ext cx="7408056" cy="1261270"/>
          </a:xfrm>
          <a:prstGeom prst="rect">
            <a:avLst/>
          </a:prstGeom>
        </p:spPr>
        <p:txBody>
          <a:bodyPr lIns="0" tIns="0" rIns="0" bIns="0" rtlCol="0" anchor="t">
            <a:spAutoFit/>
          </a:bodyPr>
          <a:lstStyle/>
          <a:p>
            <a:pPr>
              <a:lnSpc>
                <a:spcPts val="2495"/>
              </a:lnSpc>
            </a:pPr>
            <a:r>
              <a:rPr lang="en-US" sz="1782" spc="-35">
                <a:solidFill>
                  <a:srgbClr val="145DA0"/>
                </a:solidFill>
                <a:latin typeface="Poppins"/>
              </a:rPr>
              <a:t>Although we did not find any significant relationship between pollutants and health issues, our research made a noteworthy contribution to this field. Further studies may be needed to explore other factors that could be influencing public health outcomes.</a:t>
            </a:r>
          </a:p>
        </p:txBody>
      </p:sp>
      <p:sp>
        <p:nvSpPr>
          <p:cNvPr id="14" name="Freeform 14"/>
          <p:cNvSpPr/>
          <p:nvPr/>
        </p:nvSpPr>
        <p:spPr>
          <a:xfrm>
            <a:off x="8986706" y="4431372"/>
            <a:ext cx="1424256" cy="1424256"/>
          </a:xfrm>
          <a:custGeom>
            <a:avLst/>
            <a:gdLst/>
            <a:ahLst/>
            <a:cxnLst/>
            <a:rect l="l" t="t" r="r" b="b"/>
            <a:pathLst>
              <a:path w="1424256" h="1424256">
                <a:moveTo>
                  <a:pt x="0" y="0"/>
                </a:moveTo>
                <a:lnTo>
                  <a:pt x="1424256" y="0"/>
                </a:lnTo>
                <a:lnTo>
                  <a:pt x="1424256" y="1424256"/>
                </a:lnTo>
                <a:lnTo>
                  <a:pt x="0" y="1424256"/>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IN"/>
          </a:p>
        </p:txBody>
      </p:sp>
      <p:sp>
        <p:nvSpPr>
          <p:cNvPr id="15" name="TextBox 15"/>
          <p:cNvSpPr txBox="1"/>
          <p:nvPr/>
        </p:nvSpPr>
        <p:spPr>
          <a:xfrm>
            <a:off x="9131764" y="4704584"/>
            <a:ext cx="1134140" cy="801632"/>
          </a:xfrm>
          <a:prstGeom prst="rect">
            <a:avLst/>
          </a:prstGeom>
        </p:spPr>
        <p:txBody>
          <a:bodyPr lIns="0" tIns="0" rIns="0" bIns="0" rtlCol="0" anchor="t">
            <a:spAutoFit/>
          </a:bodyPr>
          <a:lstStyle/>
          <a:p>
            <a:pPr marL="0" lvl="0" indent="0" algn="ctr">
              <a:lnSpc>
                <a:spcPts val="6697"/>
              </a:lnSpc>
              <a:spcBef>
                <a:spcPct val="0"/>
              </a:spcBef>
            </a:pPr>
            <a:r>
              <a:rPr lang="en-US" sz="4784">
                <a:solidFill>
                  <a:srgbClr val="FDFDFD"/>
                </a:solidFill>
                <a:latin typeface="Open Sans Extra Bold"/>
              </a:rPr>
              <a:t>02</a:t>
            </a:r>
          </a:p>
        </p:txBody>
      </p:sp>
      <p:sp>
        <p:nvSpPr>
          <p:cNvPr id="16" name="Freeform 16"/>
          <p:cNvSpPr/>
          <p:nvPr/>
        </p:nvSpPr>
        <p:spPr>
          <a:xfrm>
            <a:off x="8608243" y="6936387"/>
            <a:ext cx="1424256" cy="1424256"/>
          </a:xfrm>
          <a:custGeom>
            <a:avLst/>
            <a:gdLst/>
            <a:ahLst/>
            <a:cxnLst/>
            <a:rect l="l" t="t" r="r" b="b"/>
            <a:pathLst>
              <a:path w="1424256" h="1424256">
                <a:moveTo>
                  <a:pt x="0" y="0"/>
                </a:moveTo>
                <a:lnTo>
                  <a:pt x="1424256" y="0"/>
                </a:lnTo>
                <a:lnTo>
                  <a:pt x="1424256" y="1424256"/>
                </a:lnTo>
                <a:lnTo>
                  <a:pt x="0" y="1424256"/>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IN"/>
          </a:p>
        </p:txBody>
      </p:sp>
      <p:sp>
        <p:nvSpPr>
          <p:cNvPr id="17" name="TextBox 17"/>
          <p:cNvSpPr txBox="1"/>
          <p:nvPr/>
        </p:nvSpPr>
        <p:spPr>
          <a:xfrm>
            <a:off x="10308724" y="7151432"/>
            <a:ext cx="7601907" cy="946541"/>
          </a:xfrm>
          <a:prstGeom prst="rect">
            <a:avLst/>
          </a:prstGeom>
        </p:spPr>
        <p:txBody>
          <a:bodyPr lIns="0" tIns="0" rIns="0" bIns="0" rtlCol="0" anchor="t">
            <a:spAutoFit/>
          </a:bodyPr>
          <a:lstStyle/>
          <a:p>
            <a:pPr>
              <a:lnSpc>
                <a:spcPts val="2495"/>
              </a:lnSpc>
            </a:pPr>
            <a:r>
              <a:rPr lang="en-US" sz="1782" spc="-35">
                <a:solidFill>
                  <a:srgbClr val="145DA0"/>
                </a:solidFill>
                <a:latin typeface="Poppins"/>
              </a:rPr>
              <a:t>Further research is needed to explore alternative modeling approaches, incorporate additional covariates, and investigate effect modifiers.</a:t>
            </a:r>
          </a:p>
        </p:txBody>
      </p:sp>
      <p:sp>
        <p:nvSpPr>
          <p:cNvPr id="18" name="TextBox 18"/>
          <p:cNvSpPr txBox="1"/>
          <p:nvPr/>
        </p:nvSpPr>
        <p:spPr>
          <a:xfrm>
            <a:off x="8753301" y="7209599"/>
            <a:ext cx="1134140" cy="801632"/>
          </a:xfrm>
          <a:prstGeom prst="rect">
            <a:avLst/>
          </a:prstGeom>
        </p:spPr>
        <p:txBody>
          <a:bodyPr lIns="0" tIns="0" rIns="0" bIns="0" rtlCol="0" anchor="t">
            <a:spAutoFit/>
          </a:bodyPr>
          <a:lstStyle/>
          <a:p>
            <a:pPr marL="0" lvl="0" indent="0" algn="ctr">
              <a:lnSpc>
                <a:spcPts val="6697"/>
              </a:lnSpc>
              <a:spcBef>
                <a:spcPct val="0"/>
              </a:spcBef>
            </a:pPr>
            <a:r>
              <a:rPr lang="en-US" sz="4784">
                <a:solidFill>
                  <a:srgbClr val="FDFDFD"/>
                </a:solidFill>
                <a:latin typeface="Open Sans Extra Bold"/>
              </a:rPr>
              <a:t>03</a:t>
            </a:r>
          </a:p>
        </p:txBody>
      </p:sp>
      <p:grpSp>
        <p:nvGrpSpPr>
          <p:cNvPr id="19" name="Group 19"/>
          <p:cNvGrpSpPr/>
          <p:nvPr/>
        </p:nvGrpSpPr>
        <p:grpSpPr>
          <a:xfrm>
            <a:off x="7874077" y="2455924"/>
            <a:ext cx="373607" cy="373607"/>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txBody>
            <a:bodyPr/>
            <a:lstStyle/>
            <a:p>
              <a:endParaRPr lang="en-IN"/>
            </a:p>
          </p:txBody>
        </p:sp>
        <p:sp>
          <p:nvSpPr>
            <p:cNvPr id="21" name="TextBox 21"/>
            <p:cNvSpPr txBox="1"/>
            <p:nvPr/>
          </p:nvSpPr>
          <p:spPr>
            <a:xfrm>
              <a:off x="76200" y="28575"/>
              <a:ext cx="660400" cy="708025"/>
            </a:xfrm>
            <a:prstGeom prst="rect">
              <a:avLst/>
            </a:prstGeom>
          </p:spPr>
          <p:txBody>
            <a:bodyPr lIns="0" tIns="0" rIns="0" bIns="0" rtlCol="0" anchor="ctr"/>
            <a:lstStyle/>
            <a:p>
              <a:pPr algn="ctr">
                <a:lnSpc>
                  <a:spcPts val="3640"/>
                </a:lnSpc>
              </a:pPr>
              <a:endParaRPr/>
            </a:p>
          </p:txBody>
        </p:sp>
      </p:grpSp>
      <p:grpSp>
        <p:nvGrpSpPr>
          <p:cNvPr id="22" name="Group 22"/>
          <p:cNvGrpSpPr/>
          <p:nvPr/>
        </p:nvGrpSpPr>
        <p:grpSpPr>
          <a:xfrm>
            <a:off x="7958411" y="7285799"/>
            <a:ext cx="373607" cy="373607"/>
            <a:chOff x="0" y="0"/>
            <a:chExt cx="812800" cy="812800"/>
          </a:xfrm>
        </p:grpSpPr>
        <p:sp>
          <p:nvSpPr>
            <p:cNvPr id="23" name="Freeform 2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txBody>
            <a:bodyPr/>
            <a:lstStyle/>
            <a:p>
              <a:endParaRPr lang="en-IN"/>
            </a:p>
          </p:txBody>
        </p:sp>
        <p:sp>
          <p:nvSpPr>
            <p:cNvPr id="24" name="TextBox 24"/>
            <p:cNvSpPr txBox="1"/>
            <p:nvPr/>
          </p:nvSpPr>
          <p:spPr>
            <a:xfrm>
              <a:off x="76200" y="28575"/>
              <a:ext cx="660400" cy="708025"/>
            </a:xfrm>
            <a:prstGeom prst="rect">
              <a:avLst/>
            </a:prstGeom>
          </p:spPr>
          <p:txBody>
            <a:bodyPr lIns="0" tIns="0" rIns="0" bIns="0" rtlCol="0" anchor="ctr"/>
            <a:lstStyle/>
            <a:p>
              <a:pPr algn="ctr">
                <a:lnSpc>
                  <a:spcPts val="3640"/>
                </a:lnSpc>
              </a:pPr>
              <a:endParaRPr/>
            </a:p>
          </p:txBody>
        </p:sp>
      </p:grpSp>
      <p:grpSp>
        <p:nvGrpSpPr>
          <p:cNvPr id="25" name="Group 25"/>
          <p:cNvGrpSpPr/>
          <p:nvPr/>
        </p:nvGrpSpPr>
        <p:grpSpPr>
          <a:xfrm>
            <a:off x="8335715" y="4956696"/>
            <a:ext cx="373607" cy="373607"/>
            <a:chOff x="0" y="0"/>
            <a:chExt cx="812800" cy="812800"/>
          </a:xfrm>
        </p:grpSpPr>
        <p:sp>
          <p:nvSpPr>
            <p:cNvPr id="26" name="Freeform 2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txBody>
            <a:bodyPr/>
            <a:lstStyle/>
            <a:p>
              <a:endParaRPr lang="en-IN"/>
            </a:p>
          </p:txBody>
        </p:sp>
        <p:sp>
          <p:nvSpPr>
            <p:cNvPr id="27" name="TextBox 27"/>
            <p:cNvSpPr txBox="1"/>
            <p:nvPr/>
          </p:nvSpPr>
          <p:spPr>
            <a:xfrm>
              <a:off x="76200" y="28575"/>
              <a:ext cx="660400" cy="708025"/>
            </a:xfrm>
            <a:prstGeom prst="rect">
              <a:avLst/>
            </a:prstGeom>
          </p:spPr>
          <p:txBody>
            <a:bodyPr lIns="0" tIns="0" rIns="0" bIns="0" rtlCol="0" anchor="ctr"/>
            <a:lstStyle/>
            <a:p>
              <a:pPr algn="ctr">
                <a:lnSpc>
                  <a:spcPts val="3640"/>
                </a:lnSpc>
              </a:pPr>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D5D6DA"/>
        </a:solidFill>
        <a:effectLst/>
      </p:bgPr>
    </p:bg>
    <p:spTree>
      <p:nvGrpSpPr>
        <p:cNvPr id="1" name=""/>
        <p:cNvGrpSpPr/>
        <p:nvPr/>
      </p:nvGrpSpPr>
      <p:grpSpPr>
        <a:xfrm>
          <a:off x="0" y="0"/>
          <a:ext cx="0" cy="0"/>
          <a:chOff x="0" y="0"/>
          <a:chExt cx="0" cy="0"/>
        </a:xfrm>
      </p:grpSpPr>
      <p:sp>
        <p:nvSpPr>
          <p:cNvPr id="2" name="Freeform 2"/>
          <p:cNvSpPr/>
          <p:nvPr/>
        </p:nvSpPr>
        <p:spPr>
          <a:xfrm>
            <a:off x="232204" y="7931711"/>
            <a:ext cx="4320516" cy="853302"/>
          </a:xfrm>
          <a:custGeom>
            <a:avLst/>
            <a:gdLst/>
            <a:ahLst/>
            <a:cxnLst/>
            <a:rect l="l" t="t" r="r" b="b"/>
            <a:pathLst>
              <a:path w="4320516" h="853302">
                <a:moveTo>
                  <a:pt x="0" y="0"/>
                </a:moveTo>
                <a:lnTo>
                  <a:pt x="4320516" y="0"/>
                </a:lnTo>
                <a:lnTo>
                  <a:pt x="4320516" y="853301"/>
                </a:lnTo>
                <a:lnTo>
                  <a:pt x="0" y="853301"/>
                </a:lnTo>
                <a:lnTo>
                  <a:pt x="0" y="0"/>
                </a:lnTo>
                <a:close/>
              </a:path>
            </a:pathLst>
          </a:custGeom>
          <a:blipFill>
            <a:blip r:embed="rId2"/>
            <a:stretch>
              <a:fillRect/>
            </a:stretch>
          </a:blipFill>
        </p:spPr>
        <p:txBody>
          <a:bodyPr/>
          <a:lstStyle/>
          <a:p>
            <a:endParaRPr lang="en-IN"/>
          </a:p>
        </p:txBody>
      </p:sp>
      <p:grpSp>
        <p:nvGrpSpPr>
          <p:cNvPr id="3" name="Group 3"/>
          <p:cNvGrpSpPr/>
          <p:nvPr/>
        </p:nvGrpSpPr>
        <p:grpSpPr>
          <a:xfrm>
            <a:off x="232204" y="3298645"/>
            <a:ext cx="4320516" cy="5095514"/>
            <a:chOff x="0" y="0"/>
            <a:chExt cx="1161093" cy="1369365"/>
          </a:xfrm>
        </p:grpSpPr>
        <p:sp>
          <p:nvSpPr>
            <p:cNvPr id="4" name="Freeform 4"/>
            <p:cNvSpPr/>
            <p:nvPr/>
          </p:nvSpPr>
          <p:spPr>
            <a:xfrm>
              <a:off x="0" y="0"/>
              <a:ext cx="1161093" cy="1369365"/>
            </a:xfrm>
            <a:custGeom>
              <a:avLst/>
              <a:gdLst/>
              <a:ahLst/>
              <a:cxnLst/>
              <a:rect l="l" t="t" r="r" b="b"/>
              <a:pathLst>
                <a:path w="1161093" h="1369365">
                  <a:moveTo>
                    <a:pt x="78843" y="0"/>
                  </a:moveTo>
                  <a:lnTo>
                    <a:pt x="1082249" y="0"/>
                  </a:lnTo>
                  <a:cubicBezTo>
                    <a:pt x="1125793" y="0"/>
                    <a:pt x="1161093" y="35299"/>
                    <a:pt x="1161093" y="78843"/>
                  </a:cubicBezTo>
                  <a:lnTo>
                    <a:pt x="1161093" y="1290522"/>
                  </a:lnTo>
                  <a:cubicBezTo>
                    <a:pt x="1161093" y="1334066"/>
                    <a:pt x="1125793" y="1369365"/>
                    <a:pt x="1082249" y="1369365"/>
                  </a:cubicBezTo>
                  <a:lnTo>
                    <a:pt x="78843" y="1369365"/>
                  </a:lnTo>
                  <a:cubicBezTo>
                    <a:pt x="35299" y="1369365"/>
                    <a:pt x="0" y="1334066"/>
                    <a:pt x="0" y="1290522"/>
                  </a:cubicBezTo>
                  <a:lnTo>
                    <a:pt x="0" y="78843"/>
                  </a:lnTo>
                  <a:cubicBezTo>
                    <a:pt x="0" y="35299"/>
                    <a:pt x="35299" y="0"/>
                    <a:pt x="78843" y="0"/>
                  </a:cubicBezTo>
                  <a:close/>
                </a:path>
              </a:pathLst>
            </a:custGeom>
            <a:solidFill>
              <a:srgbClr val="145DA0"/>
            </a:solidFill>
          </p:spPr>
          <p:txBody>
            <a:bodyPr/>
            <a:lstStyle/>
            <a:p>
              <a:endParaRPr lang="en-IN"/>
            </a:p>
          </p:txBody>
        </p:sp>
        <p:sp>
          <p:nvSpPr>
            <p:cNvPr id="5" name="TextBox 5"/>
            <p:cNvSpPr txBox="1"/>
            <p:nvPr/>
          </p:nvSpPr>
          <p:spPr>
            <a:xfrm>
              <a:off x="0" y="-57150"/>
              <a:ext cx="1161093" cy="1426515"/>
            </a:xfrm>
            <a:prstGeom prst="rect">
              <a:avLst/>
            </a:prstGeom>
          </p:spPr>
          <p:txBody>
            <a:bodyPr lIns="50800" tIns="50800" rIns="50800" bIns="50800" rtlCol="0" anchor="ctr"/>
            <a:lstStyle/>
            <a:p>
              <a:pPr algn="ctr">
                <a:lnSpc>
                  <a:spcPts val="2659"/>
                </a:lnSpc>
              </a:pPr>
              <a:endParaRPr/>
            </a:p>
            <a:p>
              <a:pPr algn="ctr">
                <a:lnSpc>
                  <a:spcPts val="2659"/>
                </a:lnSpc>
              </a:pPr>
              <a:endParaRPr/>
            </a:p>
          </p:txBody>
        </p:sp>
      </p:grpSp>
      <p:grpSp>
        <p:nvGrpSpPr>
          <p:cNvPr id="6" name="Group 6"/>
          <p:cNvGrpSpPr/>
          <p:nvPr/>
        </p:nvGrpSpPr>
        <p:grpSpPr>
          <a:xfrm>
            <a:off x="-2123887" y="-2346523"/>
            <a:ext cx="4693046" cy="4693046"/>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txBody>
            <a:bodyPr/>
            <a:lstStyle/>
            <a:p>
              <a:endParaRPr lang="en-IN"/>
            </a:p>
          </p:txBody>
        </p:sp>
        <p:sp>
          <p:nvSpPr>
            <p:cNvPr id="8" name="TextBox 8"/>
            <p:cNvSpPr txBox="1"/>
            <p:nvPr/>
          </p:nvSpPr>
          <p:spPr>
            <a:xfrm>
              <a:off x="76200" y="19050"/>
              <a:ext cx="660400" cy="717550"/>
            </a:xfrm>
            <a:prstGeom prst="rect">
              <a:avLst/>
            </a:prstGeom>
          </p:spPr>
          <p:txBody>
            <a:bodyPr lIns="50800" tIns="50800" rIns="50800" bIns="50800" rtlCol="0" anchor="ctr"/>
            <a:lstStyle/>
            <a:p>
              <a:pPr algn="ctr">
                <a:lnSpc>
                  <a:spcPts val="2659"/>
                </a:lnSpc>
                <a:spcBef>
                  <a:spcPct val="0"/>
                </a:spcBef>
              </a:pPr>
              <a:endParaRPr/>
            </a:p>
          </p:txBody>
        </p:sp>
      </p:grpSp>
      <p:grpSp>
        <p:nvGrpSpPr>
          <p:cNvPr id="9" name="Group 9"/>
          <p:cNvGrpSpPr/>
          <p:nvPr/>
        </p:nvGrpSpPr>
        <p:grpSpPr>
          <a:xfrm>
            <a:off x="15573718" y="7940477"/>
            <a:ext cx="4693046" cy="4693046"/>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txBody>
            <a:bodyPr/>
            <a:lstStyle/>
            <a:p>
              <a:endParaRPr lang="en-IN"/>
            </a:p>
          </p:txBody>
        </p:sp>
        <p:sp>
          <p:nvSpPr>
            <p:cNvPr id="11" name="TextBox 11"/>
            <p:cNvSpPr txBox="1"/>
            <p:nvPr/>
          </p:nvSpPr>
          <p:spPr>
            <a:xfrm>
              <a:off x="76200" y="19050"/>
              <a:ext cx="660400" cy="717550"/>
            </a:xfrm>
            <a:prstGeom prst="rect">
              <a:avLst/>
            </a:prstGeom>
          </p:spPr>
          <p:txBody>
            <a:bodyPr lIns="50800" tIns="50800" rIns="50800" bIns="50800" rtlCol="0" anchor="ctr"/>
            <a:lstStyle/>
            <a:p>
              <a:pPr algn="ctr">
                <a:lnSpc>
                  <a:spcPts val="2659"/>
                </a:lnSpc>
                <a:spcBef>
                  <a:spcPct val="0"/>
                </a:spcBef>
              </a:pPr>
              <a:endParaRPr/>
            </a:p>
          </p:txBody>
        </p:sp>
      </p:grpSp>
      <p:sp>
        <p:nvSpPr>
          <p:cNvPr id="12" name="TextBox 12"/>
          <p:cNvSpPr txBox="1"/>
          <p:nvPr/>
        </p:nvSpPr>
        <p:spPr>
          <a:xfrm>
            <a:off x="4860690" y="838200"/>
            <a:ext cx="8566621" cy="1708162"/>
          </a:xfrm>
          <a:prstGeom prst="rect">
            <a:avLst/>
          </a:prstGeom>
        </p:spPr>
        <p:txBody>
          <a:bodyPr lIns="0" tIns="0" rIns="0" bIns="0" rtlCol="0" anchor="t">
            <a:spAutoFit/>
          </a:bodyPr>
          <a:lstStyle/>
          <a:p>
            <a:pPr marL="0" lvl="0" indent="0" algn="ctr">
              <a:lnSpc>
                <a:spcPts val="13999"/>
              </a:lnSpc>
              <a:spcBef>
                <a:spcPct val="0"/>
              </a:spcBef>
            </a:pPr>
            <a:r>
              <a:rPr lang="en-US" sz="9999">
                <a:solidFill>
                  <a:srgbClr val="051D40"/>
                </a:solidFill>
                <a:latin typeface="Open Sans Extra Bold"/>
              </a:rPr>
              <a:t>LIMITATIONS</a:t>
            </a:r>
          </a:p>
        </p:txBody>
      </p:sp>
      <p:sp>
        <p:nvSpPr>
          <p:cNvPr id="13" name="TextBox 13"/>
          <p:cNvSpPr txBox="1"/>
          <p:nvPr/>
        </p:nvSpPr>
        <p:spPr>
          <a:xfrm>
            <a:off x="996483" y="3742615"/>
            <a:ext cx="2791957" cy="914400"/>
          </a:xfrm>
          <a:prstGeom prst="rect">
            <a:avLst/>
          </a:prstGeom>
        </p:spPr>
        <p:txBody>
          <a:bodyPr lIns="0" tIns="0" rIns="0" bIns="0" rtlCol="0" anchor="t">
            <a:spAutoFit/>
          </a:bodyPr>
          <a:lstStyle/>
          <a:p>
            <a:pPr marL="0" lvl="0" indent="0" algn="ctr">
              <a:lnSpc>
                <a:spcPts val="3599"/>
              </a:lnSpc>
            </a:pPr>
            <a:r>
              <a:rPr lang="en-US" sz="2999" spc="-59">
                <a:solidFill>
                  <a:srgbClr val="FDFDFD"/>
                </a:solidFill>
                <a:latin typeface="Poppins Bold"/>
              </a:rPr>
              <a:t>Assumption of Linearity</a:t>
            </a:r>
          </a:p>
        </p:txBody>
      </p:sp>
      <p:sp>
        <p:nvSpPr>
          <p:cNvPr id="14" name="TextBox 14"/>
          <p:cNvSpPr txBox="1"/>
          <p:nvPr/>
        </p:nvSpPr>
        <p:spPr>
          <a:xfrm>
            <a:off x="575325" y="4963403"/>
            <a:ext cx="3679657" cy="2734945"/>
          </a:xfrm>
          <a:prstGeom prst="rect">
            <a:avLst/>
          </a:prstGeom>
        </p:spPr>
        <p:txBody>
          <a:bodyPr lIns="0" tIns="0" rIns="0" bIns="0" rtlCol="0" anchor="t">
            <a:spAutoFit/>
          </a:bodyPr>
          <a:lstStyle/>
          <a:p>
            <a:pPr marL="0" lvl="0" indent="0" algn="ctr">
              <a:lnSpc>
                <a:spcPts val="3079"/>
              </a:lnSpc>
              <a:spcBef>
                <a:spcPct val="0"/>
              </a:spcBef>
            </a:pPr>
            <a:r>
              <a:rPr lang="en-US" sz="2199" spc="-43">
                <a:solidFill>
                  <a:srgbClr val="FDFDFD"/>
                </a:solidFill>
                <a:latin typeface="Poppins"/>
              </a:rPr>
              <a:t>Poisson and negative binomial GLMs assume a linear relationship between the log of the expected value of the response variable and the predictor variables.</a:t>
            </a:r>
          </a:p>
        </p:txBody>
      </p:sp>
      <p:sp>
        <p:nvSpPr>
          <p:cNvPr id="15" name="Freeform 15"/>
          <p:cNvSpPr/>
          <p:nvPr/>
        </p:nvSpPr>
        <p:spPr>
          <a:xfrm>
            <a:off x="4736667" y="7931711"/>
            <a:ext cx="4320516" cy="853302"/>
          </a:xfrm>
          <a:custGeom>
            <a:avLst/>
            <a:gdLst/>
            <a:ahLst/>
            <a:cxnLst/>
            <a:rect l="l" t="t" r="r" b="b"/>
            <a:pathLst>
              <a:path w="4320516" h="853302">
                <a:moveTo>
                  <a:pt x="0" y="0"/>
                </a:moveTo>
                <a:lnTo>
                  <a:pt x="4320516" y="0"/>
                </a:lnTo>
                <a:lnTo>
                  <a:pt x="4320516" y="853301"/>
                </a:lnTo>
                <a:lnTo>
                  <a:pt x="0" y="853301"/>
                </a:lnTo>
                <a:lnTo>
                  <a:pt x="0" y="0"/>
                </a:lnTo>
                <a:close/>
              </a:path>
            </a:pathLst>
          </a:custGeom>
          <a:blipFill>
            <a:blip r:embed="rId2"/>
            <a:stretch>
              <a:fillRect/>
            </a:stretch>
          </a:blipFill>
        </p:spPr>
        <p:txBody>
          <a:bodyPr/>
          <a:lstStyle/>
          <a:p>
            <a:endParaRPr lang="en-IN"/>
          </a:p>
        </p:txBody>
      </p:sp>
      <p:grpSp>
        <p:nvGrpSpPr>
          <p:cNvPr id="16" name="Group 16"/>
          <p:cNvGrpSpPr/>
          <p:nvPr/>
        </p:nvGrpSpPr>
        <p:grpSpPr>
          <a:xfrm>
            <a:off x="4736667" y="3298645"/>
            <a:ext cx="4320516" cy="5095514"/>
            <a:chOff x="0" y="0"/>
            <a:chExt cx="1161093" cy="1369365"/>
          </a:xfrm>
        </p:grpSpPr>
        <p:sp>
          <p:nvSpPr>
            <p:cNvPr id="17" name="Freeform 17"/>
            <p:cNvSpPr/>
            <p:nvPr/>
          </p:nvSpPr>
          <p:spPr>
            <a:xfrm>
              <a:off x="0" y="0"/>
              <a:ext cx="1161093" cy="1369365"/>
            </a:xfrm>
            <a:custGeom>
              <a:avLst/>
              <a:gdLst/>
              <a:ahLst/>
              <a:cxnLst/>
              <a:rect l="l" t="t" r="r" b="b"/>
              <a:pathLst>
                <a:path w="1161093" h="1369365">
                  <a:moveTo>
                    <a:pt x="78843" y="0"/>
                  </a:moveTo>
                  <a:lnTo>
                    <a:pt x="1082249" y="0"/>
                  </a:lnTo>
                  <a:cubicBezTo>
                    <a:pt x="1125793" y="0"/>
                    <a:pt x="1161093" y="35299"/>
                    <a:pt x="1161093" y="78843"/>
                  </a:cubicBezTo>
                  <a:lnTo>
                    <a:pt x="1161093" y="1290522"/>
                  </a:lnTo>
                  <a:cubicBezTo>
                    <a:pt x="1161093" y="1334066"/>
                    <a:pt x="1125793" y="1369365"/>
                    <a:pt x="1082249" y="1369365"/>
                  </a:cubicBezTo>
                  <a:lnTo>
                    <a:pt x="78843" y="1369365"/>
                  </a:lnTo>
                  <a:cubicBezTo>
                    <a:pt x="35299" y="1369365"/>
                    <a:pt x="0" y="1334066"/>
                    <a:pt x="0" y="1290522"/>
                  </a:cubicBezTo>
                  <a:lnTo>
                    <a:pt x="0" y="78843"/>
                  </a:lnTo>
                  <a:cubicBezTo>
                    <a:pt x="0" y="35299"/>
                    <a:pt x="35299" y="0"/>
                    <a:pt x="78843" y="0"/>
                  </a:cubicBezTo>
                  <a:close/>
                </a:path>
              </a:pathLst>
            </a:custGeom>
            <a:solidFill>
              <a:srgbClr val="145DA0"/>
            </a:solidFill>
          </p:spPr>
          <p:txBody>
            <a:bodyPr/>
            <a:lstStyle/>
            <a:p>
              <a:endParaRPr lang="en-IN"/>
            </a:p>
          </p:txBody>
        </p:sp>
        <p:sp>
          <p:nvSpPr>
            <p:cNvPr id="18" name="TextBox 18"/>
            <p:cNvSpPr txBox="1"/>
            <p:nvPr/>
          </p:nvSpPr>
          <p:spPr>
            <a:xfrm>
              <a:off x="0" y="-57150"/>
              <a:ext cx="1161093" cy="1426515"/>
            </a:xfrm>
            <a:prstGeom prst="rect">
              <a:avLst/>
            </a:prstGeom>
          </p:spPr>
          <p:txBody>
            <a:bodyPr lIns="50800" tIns="50800" rIns="50800" bIns="50800" rtlCol="0" anchor="ctr"/>
            <a:lstStyle/>
            <a:p>
              <a:pPr algn="ctr">
                <a:lnSpc>
                  <a:spcPts val="2659"/>
                </a:lnSpc>
              </a:pPr>
              <a:endParaRPr/>
            </a:p>
            <a:p>
              <a:pPr algn="ctr">
                <a:lnSpc>
                  <a:spcPts val="2659"/>
                </a:lnSpc>
              </a:pPr>
              <a:endParaRPr/>
            </a:p>
          </p:txBody>
        </p:sp>
      </p:grpSp>
      <p:sp>
        <p:nvSpPr>
          <p:cNvPr id="19" name="TextBox 19"/>
          <p:cNvSpPr txBox="1"/>
          <p:nvPr/>
        </p:nvSpPr>
        <p:spPr>
          <a:xfrm>
            <a:off x="5290136" y="5114216"/>
            <a:ext cx="3213578" cy="2344420"/>
          </a:xfrm>
          <a:prstGeom prst="rect">
            <a:avLst/>
          </a:prstGeom>
        </p:spPr>
        <p:txBody>
          <a:bodyPr lIns="0" tIns="0" rIns="0" bIns="0" rtlCol="0" anchor="t">
            <a:spAutoFit/>
          </a:bodyPr>
          <a:lstStyle/>
          <a:p>
            <a:pPr marL="0" lvl="0" indent="0" algn="ctr">
              <a:lnSpc>
                <a:spcPts val="3079"/>
              </a:lnSpc>
              <a:spcBef>
                <a:spcPct val="0"/>
              </a:spcBef>
            </a:pPr>
            <a:r>
              <a:rPr lang="en-US" sz="2199" spc="-43">
                <a:solidFill>
                  <a:srgbClr val="FDFDFD"/>
                </a:solidFill>
                <a:latin typeface="Poppins"/>
              </a:rPr>
              <a:t>Due to limited no. of observation, it affects the extent to which one can generalize those findings to the larger population.</a:t>
            </a:r>
          </a:p>
        </p:txBody>
      </p:sp>
      <p:sp>
        <p:nvSpPr>
          <p:cNvPr id="20" name="Freeform 20"/>
          <p:cNvSpPr/>
          <p:nvPr/>
        </p:nvSpPr>
        <p:spPr>
          <a:xfrm>
            <a:off x="9245790" y="7931711"/>
            <a:ext cx="4320516" cy="853302"/>
          </a:xfrm>
          <a:custGeom>
            <a:avLst/>
            <a:gdLst/>
            <a:ahLst/>
            <a:cxnLst/>
            <a:rect l="l" t="t" r="r" b="b"/>
            <a:pathLst>
              <a:path w="4320516" h="853302">
                <a:moveTo>
                  <a:pt x="0" y="0"/>
                </a:moveTo>
                <a:lnTo>
                  <a:pt x="4320515" y="0"/>
                </a:lnTo>
                <a:lnTo>
                  <a:pt x="4320515" y="853301"/>
                </a:lnTo>
                <a:lnTo>
                  <a:pt x="0" y="853301"/>
                </a:lnTo>
                <a:lnTo>
                  <a:pt x="0" y="0"/>
                </a:lnTo>
                <a:close/>
              </a:path>
            </a:pathLst>
          </a:custGeom>
          <a:blipFill>
            <a:blip r:embed="rId2"/>
            <a:stretch>
              <a:fillRect/>
            </a:stretch>
          </a:blipFill>
        </p:spPr>
        <p:txBody>
          <a:bodyPr/>
          <a:lstStyle/>
          <a:p>
            <a:endParaRPr lang="en-IN"/>
          </a:p>
        </p:txBody>
      </p:sp>
      <p:grpSp>
        <p:nvGrpSpPr>
          <p:cNvPr id="21" name="Group 21"/>
          <p:cNvGrpSpPr/>
          <p:nvPr/>
        </p:nvGrpSpPr>
        <p:grpSpPr>
          <a:xfrm>
            <a:off x="9245790" y="3298645"/>
            <a:ext cx="4320516" cy="5095514"/>
            <a:chOff x="0" y="0"/>
            <a:chExt cx="1161093" cy="1369365"/>
          </a:xfrm>
        </p:grpSpPr>
        <p:sp>
          <p:nvSpPr>
            <p:cNvPr id="22" name="Freeform 22"/>
            <p:cNvSpPr/>
            <p:nvPr/>
          </p:nvSpPr>
          <p:spPr>
            <a:xfrm>
              <a:off x="0" y="0"/>
              <a:ext cx="1161093" cy="1369365"/>
            </a:xfrm>
            <a:custGeom>
              <a:avLst/>
              <a:gdLst/>
              <a:ahLst/>
              <a:cxnLst/>
              <a:rect l="l" t="t" r="r" b="b"/>
              <a:pathLst>
                <a:path w="1161093" h="1369365">
                  <a:moveTo>
                    <a:pt x="78843" y="0"/>
                  </a:moveTo>
                  <a:lnTo>
                    <a:pt x="1082249" y="0"/>
                  </a:lnTo>
                  <a:cubicBezTo>
                    <a:pt x="1125793" y="0"/>
                    <a:pt x="1161093" y="35299"/>
                    <a:pt x="1161093" y="78843"/>
                  </a:cubicBezTo>
                  <a:lnTo>
                    <a:pt x="1161093" y="1290522"/>
                  </a:lnTo>
                  <a:cubicBezTo>
                    <a:pt x="1161093" y="1334066"/>
                    <a:pt x="1125793" y="1369365"/>
                    <a:pt x="1082249" y="1369365"/>
                  </a:cubicBezTo>
                  <a:lnTo>
                    <a:pt x="78843" y="1369365"/>
                  </a:lnTo>
                  <a:cubicBezTo>
                    <a:pt x="35299" y="1369365"/>
                    <a:pt x="0" y="1334066"/>
                    <a:pt x="0" y="1290522"/>
                  </a:cubicBezTo>
                  <a:lnTo>
                    <a:pt x="0" y="78843"/>
                  </a:lnTo>
                  <a:cubicBezTo>
                    <a:pt x="0" y="35299"/>
                    <a:pt x="35299" y="0"/>
                    <a:pt x="78843" y="0"/>
                  </a:cubicBezTo>
                  <a:close/>
                </a:path>
              </a:pathLst>
            </a:custGeom>
            <a:solidFill>
              <a:srgbClr val="145DA0"/>
            </a:solidFill>
          </p:spPr>
          <p:txBody>
            <a:bodyPr/>
            <a:lstStyle/>
            <a:p>
              <a:endParaRPr lang="en-IN"/>
            </a:p>
          </p:txBody>
        </p:sp>
        <p:sp>
          <p:nvSpPr>
            <p:cNvPr id="23" name="TextBox 23"/>
            <p:cNvSpPr txBox="1"/>
            <p:nvPr/>
          </p:nvSpPr>
          <p:spPr>
            <a:xfrm>
              <a:off x="0" y="-57150"/>
              <a:ext cx="1161093" cy="1426515"/>
            </a:xfrm>
            <a:prstGeom prst="rect">
              <a:avLst/>
            </a:prstGeom>
          </p:spPr>
          <p:txBody>
            <a:bodyPr lIns="50800" tIns="50800" rIns="50800" bIns="50800" rtlCol="0" anchor="ctr"/>
            <a:lstStyle/>
            <a:p>
              <a:pPr algn="ctr">
                <a:lnSpc>
                  <a:spcPts val="2659"/>
                </a:lnSpc>
              </a:pPr>
              <a:endParaRPr/>
            </a:p>
            <a:p>
              <a:pPr algn="ctr">
                <a:lnSpc>
                  <a:spcPts val="2659"/>
                </a:lnSpc>
              </a:pPr>
              <a:endParaRPr/>
            </a:p>
          </p:txBody>
        </p:sp>
      </p:grpSp>
      <p:sp>
        <p:nvSpPr>
          <p:cNvPr id="24" name="TextBox 24"/>
          <p:cNvSpPr txBox="1"/>
          <p:nvPr/>
        </p:nvSpPr>
        <p:spPr>
          <a:xfrm>
            <a:off x="10047111" y="5158666"/>
            <a:ext cx="2717872" cy="2344420"/>
          </a:xfrm>
          <a:prstGeom prst="rect">
            <a:avLst/>
          </a:prstGeom>
        </p:spPr>
        <p:txBody>
          <a:bodyPr lIns="0" tIns="0" rIns="0" bIns="0" rtlCol="0" anchor="t">
            <a:spAutoFit/>
          </a:bodyPr>
          <a:lstStyle/>
          <a:p>
            <a:pPr marL="0" lvl="0" indent="0" algn="ctr">
              <a:lnSpc>
                <a:spcPts val="3079"/>
              </a:lnSpc>
              <a:spcBef>
                <a:spcPct val="0"/>
              </a:spcBef>
            </a:pPr>
            <a:r>
              <a:rPr lang="en-US" sz="2199" spc="-43">
                <a:solidFill>
                  <a:srgbClr val="FDFDFD"/>
                </a:solidFill>
                <a:latin typeface="Poppins"/>
              </a:rPr>
              <a:t>Poisson GLMs assume that the variance of the response variable is equal to its mean (i.e. equidispersion). </a:t>
            </a:r>
          </a:p>
        </p:txBody>
      </p:sp>
      <p:sp>
        <p:nvSpPr>
          <p:cNvPr id="25" name="Freeform 25"/>
          <p:cNvSpPr/>
          <p:nvPr/>
        </p:nvSpPr>
        <p:spPr>
          <a:xfrm>
            <a:off x="13750253" y="7931711"/>
            <a:ext cx="4320516" cy="853302"/>
          </a:xfrm>
          <a:custGeom>
            <a:avLst/>
            <a:gdLst/>
            <a:ahLst/>
            <a:cxnLst/>
            <a:rect l="l" t="t" r="r" b="b"/>
            <a:pathLst>
              <a:path w="4320516" h="853302">
                <a:moveTo>
                  <a:pt x="0" y="0"/>
                </a:moveTo>
                <a:lnTo>
                  <a:pt x="4320515" y="0"/>
                </a:lnTo>
                <a:lnTo>
                  <a:pt x="4320515" y="853301"/>
                </a:lnTo>
                <a:lnTo>
                  <a:pt x="0" y="853301"/>
                </a:lnTo>
                <a:lnTo>
                  <a:pt x="0" y="0"/>
                </a:lnTo>
                <a:close/>
              </a:path>
            </a:pathLst>
          </a:custGeom>
          <a:blipFill>
            <a:blip r:embed="rId2"/>
            <a:stretch>
              <a:fillRect/>
            </a:stretch>
          </a:blipFill>
        </p:spPr>
        <p:txBody>
          <a:bodyPr/>
          <a:lstStyle/>
          <a:p>
            <a:endParaRPr lang="en-IN"/>
          </a:p>
        </p:txBody>
      </p:sp>
      <p:grpSp>
        <p:nvGrpSpPr>
          <p:cNvPr id="26" name="Group 26"/>
          <p:cNvGrpSpPr/>
          <p:nvPr/>
        </p:nvGrpSpPr>
        <p:grpSpPr>
          <a:xfrm>
            <a:off x="13750253" y="3298645"/>
            <a:ext cx="4320516" cy="5095514"/>
            <a:chOff x="0" y="0"/>
            <a:chExt cx="1161093" cy="1369365"/>
          </a:xfrm>
        </p:grpSpPr>
        <p:sp>
          <p:nvSpPr>
            <p:cNvPr id="27" name="Freeform 27"/>
            <p:cNvSpPr/>
            <p:nvPr/>
          </p:nvSpPr>
          <p:spPr>
            <a:xfrm>
              <a:off x="0" y="0"/>
              <a:ext cx="1161093" cy="1369365"/>
            </a:xfrm>
            <a:custGeom>
              <a:avLst/>
              <a:gdLst/>
              <a:ahLst/>
              <a:cxnLst/>
              <a:rect l="l" t="t" r="r" b="b"/>
              <a:pathLst>
                <a:path w="1161093" h="1369365">
                  <a:moveTo>
                    <a:pt x="78843" y="0"/>
                  </a:moveTo>
                  <a:lnTo>
                    <a:pt x="1082249" y="0"/>
                  </a:lnTo>
                  <a:cubicBezTo>
                    <a:pt x="1125793" y="0"/>
                    <a:pt x="1161093" y="35299"/>
                    <a:pt x="1161093" y="78843"/>
                  </a:cubicBezTo>
                  <a:lnTo>
                    <a:pt x="1161093" y="1290522"/>
                  </a:lnTo>
                  <a:cubicBezTo>
                    <a:pt x="1161093" y="1334066"/>
                    <a:pt x="1125793" y="1369365"/>
                    <a:pt x="1082249" y="1369365"/>
                  </a:cubicBezTo>
                  <a:lnTo>
                    <a:pt x="78843" y="1369365"/>
                  </a:lnTo>
                  <a:cubicBezTo>
                    <a:pt x="35299" y="1369365"/>
                    <a:pt x="0" y="1334066"/>
                    <a:pt x="0" y="1290522"/>
                  </a:cubicBezTo>
                  <a:lnTo>
                    <a:pt x="0" y="78843"/>
                  </a:lnTo>
                  <a:cubicBezTo>
                    <a:pt x="0" y="35299"/>
                    <a:pt x="35299" y="0"/>
                    <a:pt x="78843" y="0"/>
                  </a:cubicBezTo>
                  <a:close/>
                </a:path>
              </a:pathLst>
            </a:custGeom>
            <a:solidFill>
              <a:srgbClr val="145DA0"/>
            </a:solidFill>
          </p:spPr>
          <p:txBody>
            <a:bodyPr/>
            <a:lstStyle/>
            <a:p>
              <a:endParaRPr lang="en-IN"/>
            </a:p>
          </p:txBody>
        </p:sp>
        <p:sp>
          <p:nvSpPr>
            <p:cNvPr id="28" name="TextBox 28"/>
            <p:cNvSpPr txBox="1"/>
            <p:nvPr/>
          </p:nvSpPr>
          <p:spPr>
            <a:xfrm>
              <a:off x="0" y="-57150"/>
              <a:ext cx="1161093" cy="1426515"/>
            </a:xfrm>
            <a:prstGeom prst="rect">
              <a:avLst/>
            </a:prstGeom>
          </p:spPr>
          <p:txBody>
            <a:bodyPr lIns="50800" tIns="50800" rIns="50800" bIns="50800" rtlCol="0" anchor="ctr"/>
            <a:lstStyle/>
            <a:p>
              <a:pPr algn="ctr">
                <a:lnSpc>
                  <a:spcPts val="2659"/>
                </a:lnSpc>
              </a:pPr>
              <a:endParaRPr/>
            </a:p>
            <a:p>
              <a:pPr algn="ctr">
                <a:lnSpc>
                  <a:spcPts val="2659"/>
                </a:lnSpc>
              </a:pPr>
              <a:endParaRPr/>
            </a:p>
          </p:txBody>
        </p:sp>
      </p:grpSp>
      <p:sp>
        <p:nvSpPr>
          <p:cNvPr id="29" name="TextBox 29"/>
          <p:cNvSpPr txBox="1"/>
          <p:nvPr/>
        </p:nvSpPr>
        <p:spPr>
          <a:xfrm>
            <a:off x="13988336" y="4768141"/>
            <a:ext cx="3844348" cy="3125470"/>
          </a:xfrm>
          <a:prstGeom prst="rect">
            <a:avLst/>
          </a:prstGeom>
        </p:spPr>
        <p:txBody>
          <a:bodyPr lIns="0" tIns="0" rIns="0" bIns="0" rtlCol="0" anchor="t">
            <a:spAutoFit/>
          </a:bodyPr>
          <a:lstStyle/>
          <a:p>
            <a:pPr marL="0" lvl="0" indent="0" algn="ctr">
              <a:lnSpc>
                <a:spcPts val="3079"/>
              </a:lnSpc>
              <a:spcBef>
                <a:spcPct val="0"/>
              </a:spcBef>
            </a:pPr>
            <a:r>
              <a:rPr lang="en-US" sz="2199" spc="-43">
                <a:solidFill>
                  <a:srgbClr val="FDFDFD"/>
                </a:solidFill>
                <a:latin typeface="Poppins"/>
              </a:rPr>
              <a:t>Comparing the performance of Poisson and negative binomial GLMs with GAMs can be challenging, as they represent different modeling approaches with different assumptions and capabilities.</a:t>
            </a:r>
          </a:p>
        </p:txBody>
      </p:sp>
      <p:sp>
        <p:nvSpPr>
          <p:cNvPr id="30" name="TextBox 30"/>
          <p:cNvSpPr txBox="1"/>
          <p:nvPr/>
        </p:nvSpPr>
        <p:spPr>
          <a:xfrm>
            <a:off x="5838964" y="3650540"/>
            <a:ext cx="2115921" cy="1047750"/>
          </a:xfrm>
          <a:prstGeom prst="rect">
            <a:avLst/>
          </a:prstGeom>
        </p:spPr>
        <p:txBody>
          <a:bodyPr lIns="0" tIns="0" rIns="0" bIns="0" rtlCol="0" anchor="t">
            <a:spAutoFit/>
          </a:bodyPr>
          <a:lstStyle/>
          <a:p>
            <a:pPr marL="0" lvl="0" indent="0" algn="ctr">
              <a:lnSpc>
                <a:spcPts val="4199"/>
              </a:lnSpc>
              <a:spcBef>
                <a:spcPct val="0"/>
              </a:spcBef>
            </a:pPr>
            <a:r>
              <a:rPr lang="en-US" sz="2999" spc="-59">
                <a:solidFill>
                  <a:srgbClr val="FDFDFD"/>
                </a:solidFill>
                <a:latin typeface="Poppins Bold"/>
              </a:rPr>
              <a:t>Data Scarcity</a:t>
            </a:r>
          </a:p>
        </p:txBody>
      </p:sp>
      <p:sp>
        <p:nvSpPr>
          <p:cNvPr id="31" name="TextBox 31"/>
          <p:cNvSpPr txBox="1"/>
          <p:nvPr/>
        </p:nvSpPr>
        <p:spPr>
          <a:xfrm>
            <a:off x="14518805" y="3607678"/>
            <a:ext cx="2848813" cy="1047750"/>
          </a:xfrm>
          <a:prstGeom prst="rect">
            <a:avLst/>
          </a:prstGeom>
        </p:spPr>
        <p:txBody>
          <a:bodyPr lIns="0" tIns="0" rIns="0" bIns="0" rtlCol="0" anchor="t">
            <a:spAutoFit/>
          </a:bodyPr>
          <a:lstStyle/>
          <a:p>
            <a:pPr marL="0" lvl="0" indent="0" algn="ctr">
              <a:lnSpc>
                <a:spcPts val="4199"/>
              </a:lnSpc>
              <a:spcBef>
                <a:spcPct val="0"/>
              </a:spcBef>
            </a:pPr>
            <a:r>
              <a:rPr lang="en-US" sz="2999" spc="-59">
                <a:solidFill>
                  <a:srgbClr val="FDFDFD"/>
                </a:solidFill>
                <a:latin typeface="Poppins Bold"/>
              </a:rPr>
              <a:t>Model Comparison</a:t>
            </a:r>
          </a:p>
        </p:txBody>
      </p:sp>
      <p:sp>
        <p:nvSpPr>
          <p:cNvPr id="32" name="TextBox 32"/>
          <p:cNvSpPr txBox="1"/>
          <p:nvPr/>
        </p:nvSpPr>
        <p:spPr>
          <a:xfrm>
            <a:off x="9981641" y="3869615"/>
            <a:ext cx="2991688" cy="523875"/>
          </a:xfrm>
          <a:prstGeom prst="rect">
            <a:avLst/>
          </a:prstGeom>
        </p:spPr>
        <p:txBody>
          <a:bodyPr lIns="0" tIns="0" rIns="0" bIns="0" rtlCol="0" anchor="t">
            <a:spAutoFit/>
          </a:bodyPr>
          <a:lstStyle/>
          <a:p>
            <a:pPr marL="0" lvl="0" indent="0" algn="ctr">
              <a:lnSpc>
                <a:spcPts val="4199"/>
              </a:lnSpc>
              <a:spcBef>
                <a:spcPct val="0"/>
              </a:spcBef>
            </a:pPr>
            <a:r>
              <a:rPr lang="en-US" sz="2999" spc="-59">
                <a:solidFill>
                  <a:srgbClr val="FDFDFD"/>
                </a:solidFill>
                <a:latin typeface="Poppins Bold"/>
              </a:rPr>
              <a:t>Overdispersion</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2" name="TextBox 2"/>
          <p:cNvSpPr txBox="1"/>
          <p:nvPr/>
        </p:nvSpPr>
        <p:spPr>
          <a:xfrm>
            <a:off x="228600" y="1309127"/>
            <a:ext cx="7274437" cy="1368424"/>
          </a:xfrm>
          <a:prstGeom prst="rect">
            <a:avLst/>
          </a:prstGeom>
        </p:spPr>
        <p:txBody>
          <a:bodyPr lIns="0" tIns="0" rIns="0" bIns="0" rtlCol="0" anchor="t">
            <a:spAutoFit/>
          </a:bodyPr>
          <a:lstStyle/>
          <a:p>
            <a:pPr marL="0" lvl="0" indent="0" algn="ctr">
              <a:lnSpc>
                <a:spcPts val="11200"/>
              </a:lnSpc>
              <a:spcBef>
                <a:spcPct val="0"/>
              </a:spcBef>
            </a:pPr>
            <a:r>
              <a:rPr lang="en-US" sz="8000" dirty="0">
                <a:solidFill>
                  <a:srgbClr val="051D40"/>
                </a:solidFill>
                <a:latin typeface="Open Sans Extra Bold"/>
              </a:rPr>
              <a:t>REFERENCES:</a:t>
            </a:r>
          </a:p>
        </p:txBody>
      </p:sp>
      <p:grpSp>
        <p:nvGrpSpPr>
          <p:cNvPr id="3" name="Group 3"/>
          <p:cNvGrpSpPr/>
          <p:nvPr/>
        </p:nvGrpSpPr>
        <p:grpSpPr>
          <a:xfrm>
            <a:off x="-1766494" y="9340175"/>
            <a:ext cx="21820987" cy="946825"/>
            <a:chOff x="0" y="0"/>
            <a:chExt cx="6110362" cy="265132"/>
          </a:xfrm>
        </p:grpSpPr>
        <p:sp>
          <p:nvSpPr>
            <p:cNvPr id="4" name="Freeform 4"/>
            <p:cNvSpPr/>
            <p:nvPr/>
          </p:nvSpPr>
          <p:spPr>
            <a:xfrm>
              <a:off x="0" y="0"/>
              <a:ext cx="6110362" cy="265132"/>
            </a:xfrm>
            <a:custGeom>
              <a:avLst/>
              <a:gdLst/>
              <a:ahLst/>
              <a:cxnLst/>
              <a:rect l="l" t="t" r="r" b="b"/>
              <a:pathLst>
                <a:path w="6110362" h="265132">
                  <a:moveTo>
                    <a:pt x="0" y="0"/>
                  </a:moveTo>
                  <a:lnTo>
                    <a:pt x="6110362" y="0"/>
                  </a:lnTo>
                  <a:lnTo>
                    <a:pt x="6110362" y="265132"/>
                  </a:lnTo>
                  <a:lnTo>
                    <a:pt x="0" y="265132"/>
                  </a:lnTo>
                  <a:close/>
                </a:path>
              </a:pathLst>
            </a:custGeom>
            <a:solidFill>
              <a:srgbClr val="145DA0"/>
            </a:solidFill>
            <a:ln cap="sq">
              <a:noFill/>
              <a:prstDash val="solid"/>
              <a:miter/>
            </a:ln>
          </p:spPr>
          <p:txBody>
            <a:bodyPr/>
            <a:lstStyle/>
            <a:p>
              <a:endParaRPr lang="en-IN"/>
            </a:p>
          </p:txBody>
        </p:sp>
        <p:sp>
          <p:nvSpPr>
            <p:cNvPr id="5" name="TextBox 5"/>
            <p:cNvSpPr txBox="1"/>
            <p:nvPr/>
          </p:nvSpPr>
          <p:spPr>
            <a:xfrm>
              <a:off x="0" y="-38100"/>
              <a:ext cx="6110362" cy="303232"/>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6" name="Group 6"/>
          <p:cNvGrpSpPr/>
          <p:nvPr/>
        </p:nvGrpSpPr>
        <p:grpSpPr>
          <a:xfrm>
            <a:off x="-1766494" y="-816076"/>
            <a:ext cx="21820987" cy="1762900"/>
            <a:chOff x="0" y="0"/>
            <a:chExt cx="6110362" cy="493651"/>
          </a:xfrm>
        </p:grpSpPr>
        <p:sp>
          <p:nvSpPr>
            <p:cNvPr id="7" name="Freeform 7"/>
            <p:cNvSpPr/>
            <p:nvPr/>
          </p:nvSpPr>
          <p:spPr>
            <a:xfrm>
              <a:off x="0" y="0"/>
              <a:ext cx="6110362" cy="493651"/>
            </a:xfrm>
            <a:custGeom>
              <a:avLst/>
              <a:gdLst/>
              <a:ahLst/>
              <a:cxnLst/>
              <a:rect l="l" t="t" r="r" b="b"/>
              <a:pathLst>
                <a:path w="6110362" h="493651">
                  <a:moveTo>
                    <a:pt x="0" y="0"/>
                  </a:moveTo>
                  <a:lnTo>
                    <a:pt x="6110362" y="0"/>
                  </a:lnTo>
                  <a:lnTo>
                    <a:pt x="6110362" y="493651"/>
                  </a:lnTo>
                  <a:lnTo>
                    <a:pt x="0" y="493651"/>
                  </a:lnTo>
                  <a:close/>
                </a:path>
              </a:pathLst>
            </a:custGeom>
            <a:solidFill>
              <a:srgbClr val="145DA0"/>
            </a:solidFill>
            <a:ln cap="sq">
              <a:noFill/>
              <a:prstDash val="solid"/>
              <a:miter/>
            </a:ln>
          </p:spPr>
          <p:txBody>
            <a:bodyPr/>
            <a:lstStyle/>
            <a:p>
              <a:endParaRPr lang="en-IN"/>
            </a:p>
          </p:txBody>
        </p:sp>
        <p:sp>
          <p:nvSpPr>
            <p:cNvPr id="8" name="TextBox 8"/>
            <p:cNvSpPr txBox="1"/>
            <p:nvPr/>
          </p:nvSpPr>
          <p:spPr>
            <a:xfrm>
              <a:off x="0" y="-38100"/>
              <a:ext cx="6110362" cy="531751"/>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9" name="TextBox 9"/>
          <p:cNvSpPr txBox="1"/>
          <p:nvPr/>
        </p:nvSpPr>
        <p:spPr>
          <a:xfrm>
            <a:off x="504825" y="2933700"/>
            <a:ext cx="17278350" cy="5758115"/>
          </a:xfrm>
          <a:prstGeom prst="rect">
            <a:avLst/>
          </a:prstGeom>
        </p:spPr>
        <p:txBody>
          <a:bodyPr wrap="square" lIns="0" tIns="0" rIns="0" bIns="0" rtlCol="0" anchor="t">
            <a:spAutoFit/>
          </a:bodyPr>
          <a:lstStyle/>
          <a:p>
            <a:pPr marL="827406" lvl="1" indent="-514350">
              <a:lnSpc>
                <a:spcPts val="4060"/>
              </a:lnSpc>
              <a:buFont typeface="+mj-lt"/>
              <a:buAutoNum type="arabicPeriod"/>
            </a:pPr>
            <a:r>
              <a:rPr lang="en-US" sz="3200" dirty="0" err="1">
                <a:solidFill>
                  <a:srgbClr val="051D40"/>
                </a:solidFill>
                <a:latin typeface="Canva Sans"/>
              </a:rPr>
              <a:t>Vanhatalo</a:t>
            </a:r>
            <a:r>
              <a:rPr lang="en-US" sz="3200" dirty="0">
                <a:solidFill>
                  <a:srgbClr val="051D40"/>
                </a:solidFill>
                <a:latin typeface="Canva Sans"/>
              </a:rPr>
              <a:t>, E. and </a:t>
            </a:r>
            <a:r>
              <a:rPr lang="en-US" sz="3200" dirty="0" err="1">
                <a:solidFill>
                  <a:srgbClr val="051D40"/>
                </a:solidFill>
                <a:latin typeface="Canva Sans"/>
              </a:rPr>
              <a:t>Kulachi</a:t>
            </a:r>
            <a:r>
              <a:rPr lang="en-US" sz="3200" dirty="0">
                <a:solidFill>
                  <a:srgbClr val="051D40"/>
                </a:solidFill>
                <a:latin typeface="Canva Sans"/>
              </a:rPr>
              <a:t>, M. (2016) Impact of autocorrelation on principal components and their use in statistical process control. </a:t>
            </a:r>
            <a:r>
              <a:rPr lang="en-US" sz="2800" i="1" dirty="0">
                <a:solidFill>
                  <a:srgbClr val="051D40"/>
                </a:solidFill>
                <a:latin typeface="Canva Sans Italics"/>
              </a:rPr>
              <a:t>Qual. </a:t>
            </a:r>
            <a:r>
              <a:rPr lang="en-US" sz="2800" i="1" dirty="0" err="1">
                <a:solidFill>
                  <a:srgbClr val="051D40"/>
                </a:solidFill>
                <a:latin typeface="Canva Sans Italics"/>
              </a:rPr>
              <a:t>Reliab</a:t>
            </a:r>
            <a:r>
              <a:rPr lang="en-US" sz="2800" i="1" dirty="0">
                <a:solidFill>
                  <a:srgbClr val="051D40"/>
                </a:solidFill>
                <a:latin typeface="Canva Sans Italics"/>
              </a:rPr>
              <a:t>. </a:t>
            </a:r>
            <a:r>
              <a:rPr lang="en-US" sz="2800" i="1" dirty="0" err="1">
                <a:solidFill>
                  <a:srgbClr val="051D40"/>
                </a:solidFill>
                <a:latin typeface="Canva Sans Italics"/>
              </a:rPr>
              <a:t>Engng</a:t>
            </a:r>
            <a:r>
              <a:rPr lang="en-US" sz="2800" i="1" dirty="0">
                <a:solidFill>
                  <a:srgbClr val="051D40"/>
                </a:solidFill>
                <a:latin typeface="Canva Sans Italics"/>
              </a:rPr>
              <a:t> Int. </a:t>
            </a:r>
            <a:r>
              <a:rPr lang="en-US" sz="2800" i="1" dirty="0">
                <a:solidFill>
                  <a:srgbClr val="051D40"/>
                </a:solidFill>
                <a:latin typeface="Canva Sans"/>
              </a:rPr>
              <a:t>, 32, 1483 – 1500</a:t>
            </a:r>
            <a:r>
              <a:rPr lang="en-US" sz="3200" dirty="0">
                <a:solidFill>
                  <a:srgbClr val="051D40"/>
                </a:solidFill>
                <a:latin typeface="Canva Sans"/>
              </a:rPr>
              <a:t>.</a:t>
            </a:r>
          </a:p>
          <a:p>
            <a:pPr marL="827406" lvl="1" indent="-514350">
              <a:lnSpc>
                <a:spcPts val="4060"/>
              </a:lnSpc>
              <a:buFont typeface="+mj-lt"/>
              <a:buAutoNum type="arabicPeriod"/>
            </a:pPr>
            <a:r>
              <a:rPr lang="en-US" sz="3200" dirty="0">
                <a:solidFill>
                  <a:srgbClr val="051D40"/>
                </a:solidFill>
                <a:latin typeface="Canva Sans"/>
              </a:rPr>
              <a:t>Fine particulate air pollution and hospital admission for cardiovascular and respiratory diseases. </a:t>
            </a:r>
            <a:r>
              <a:rPr lang="en-US" sz="2800" i="1" dirty="0" err="1">
                <a:solidFill>
                  <a:srgbClr val="051D40"/>
                </a:solidFill>
                <a:latin typeface="Canva Sans"/>
              </a:rPr>
              <a:t>Dominici</a:t>
            </a:r>
            <a:r>
              <a:rPr lang="en-US" sz="2800" i="1" dirty="0">
                <a:solidFill>
                  <a:srgbClr val="051D40"/>
                </a:solidFill>
                <a:latin typeface="Canva Sans"/>
              </a:rPr>
              <a:t>, F. , Peng, R. D. , Bell, M. L. , Pham, L. , McDermott, A. , </a:t>
            </a:r>
            <a:r>
              <a:rPr lang="en-US" sz="2800" i="1" dirty="0" err="1">
                <a:solidFill>
                  <a:srgbClr val="051D40"/>
                </a:solidFill>
                <a:latin typeface="Canva Sans"/>
              </a:rPr>
              <a:t>Zeger</a:t>
            </a:r>
            <a:r>
              <a:rPr lang="en-US" sz="2800" i="1" dirty="0">
                <a:solidFill>
                  <a:srgbClr val="051D40"/>
                </a:solidFill>
                <a:latin typeface="Canva Sans"/>
              </a:rPr>
              <a:t>, S. L. and </a:t>
            </a:r>
            <a:r>
              <a:rPr lang="en-US" sz="2800" i="1" dirty="0" err="1">
                <a:solidFill>
                  <a:srgbClr val="051D40"/>
                </a:solidFill>
                <a:latin typeface="Canva Sans"/>
              </a:rPr>
              <a:t>Samet</a:t>
            </a:r>
            <a:r>
              <a:rPr lang="en-US" sz="2800" i="1" dirty="0">
                <a:solidFill>
                  <a:srgbClr val="051D40"/>
                </a:solidFill>
                <a:latin typeface="Canva Sans"/>
              </a:rPr>
              <a:t>, J. M. (2006) J. Am. Med. Ass., 295, 1127–1134</a:t>
            </a:r>
            <a:r>
              <a:rPr lang="en-US" sz="3200" dirty="0">
                <a:solidFill>
                  <a:srgbClr val="051D40"/>
                </a:solidFill>
                <a:latin typeface="Canva Sans"/>
              </a:rPr>
              <a:t>.</a:t>
            </a:r>
          </a:p>
          <a:p>
            <a:pPr marL="827406" lvl="1" indent="-514350">
              <a:lnSpc>
                <a:spcPts val="4060"/>
              </a:lnSpc>
              <a:buFont typeface="+mj-lt"/>
              <a:buAutoNum type="arabicPeriod"/>
            </a:pPr>
            <a:r>
              <a:rPr lang="en-US" sz="3200" dirty="0">
                <a:solidFill>
                  <a:srgbClr val="051D40"/>
                </a:solidFill>
                <a:latin typeface="Canva Sans"/>
              </a:rPr>
              <a:t>Time Series: Theory and Methods. New York: Springer. </a:t>
            </a:r>
            <a:r>
              <a:rPr lang="en-US" sz="2800" dirty="0">
                <a:solidFill>
                  <a:srgbClr val="051D40"/>
                </a:solidFill>
                <a:latin typeface="Canva Sans"/>
              </a:rPr>
              <a:t>Brockwell, P. J. and Davis, R. A. (1991)</a:t>
            </a:r>
            <a:endParaRPr lang="en-US" sz="3200" dirty="0">
              <a:solidFill>
                <a:srgbClr val="051D40"/>
              </a:solidFill>
              <a:latin typeface="Canva Sans"/>
            </a:endParaRPr>
          </a:p>
          <a:p>
            <a:pPr marL="827406" lvl="1" indent="-514350">
              <a:lnSpc>
                <a:spcPts val="4060"/>
              </a:lnSpc>
              <a:buFont typeface="+mj-lt"/>
              <a:buAutoNum type="arabicPeriod"/>
            </a:pPr>
            <a:r>
              <a:rPr lang="en-US" sz="3200" dirty="0">
                <a:solidFill>
                  <a:srgbClr val="051D40"/>
                </a:solidFill>
                <a:latin typeface="Canva Sans"/>
              </a:rPr>
              <a:t>Air pollution and health effects: a study of medical visits among children in Santiago, Chile. </a:t>
            </a:r>
            <a:r>
              <a:rPr lang="en-US" sz="2800" i="1" dirty="0">
                <a:solidFill>
                  <a:srgbClr val="051D40"/>
                </a:solidFill>
                <a:latin typeface="Canva Sans"/>
              </a:rPr>
              <a:t>Environ. </a:t>
            </a:r>
            <a:r>
              <a:rPr lang="en-US" sz="2800" i="1" dirty="0" err="1">
                <a:solidFill>
                  <a:srgbClr val="051D40"/>
                </a:solidFill>
                <a:latin typeface="Canva Sans"/>
              </a:rPr>
              <a:t>Hlth</a:t>
            </a:r>
            <a:r>
              <a:rPr lang="en-US" sz="2800" i="1" dirty="0">
                <a:solidFill>
                  <a:srgbClr val="051D40"/>
                </a:solidFill>
                <a:latin typeface="Canva Sans"/>
              </a:rPr>
              <a:t> </a:t>
            </a:r>
            <a:r>
              <a:rPr lang="en-US" sz="2800" i="1" dirty="0" err="1">
                <a:solidFill>
                  <a:srgbClr val="051D40"/>
                </a:solidFill>
                <a:latin typeface="Canva Sans"/>
              </a:rPr>
              <a:t>Perspect</a:t>
            </a:r>
            <a:r>
              <a:rPr lang="en-US" sz="2800" i="1" dirty="0">
                <a:solidFill>
                  <a:srgbClr val="051D40"/>
                </a:solidFill>
                <a:latin typeface="Canva Sans"/>
              </a:rPr>
              <a:t>., 107, 69–73. </a:t>
            </a:r>
            <a:r>
              <a:rPr lang="en-US" sz="2800" i="1" dirty="0" err="1">
                <a:solidFill>
                  <a:srgbClr val="051D40"/>
                </a:solidFill>
                <a:latin typeface="Canva Sans"/>
              </a:rPr>
              <a:t>Ostro</a:t>
            </a:r>
            <a:r>
              <a:rPr lang="en-US" sz="2800" i="1" dirty="0">
                <a:solidFill>
                  <a:srgbClr val="051D40"/>
                </a:solidFill>
                <a:latin typeface="Canva Sans"/>
              </a:rPr>
              <a:t>, B. D. , </a:t>
            </a:r>
            <a:r>
              <a:rPr lang="en-US" sz="2800" i="1" dirty="0" err="1">
                <a:solidFill>
                  <a:srgbClr val="051D40"/>
                </a:solidFill>
                <a:latin typeface="Canva Sans"/>
              </a:rPr>
              <a:t>Eskeland</a:t>
            </a:r>
            <a:r>
              <a:rPr lang="en-US" sz="2800" i="1" dirty="0">
                <a:solidFill>
                  <a:srgbClr val="051D40"/>
                </a:solidFill>
                <a:latin typeface="Canva Sans"/>
              </a:rPr>
              <a:t>, G. S. , Sánchez, J. M. and </a:t>
            </a:r>
            <a:r>
              <a:rPr lang="en-US" sz="2800" i="1" dirty="0" err="1">
                <a:solidFill>
                  <a:srgbClr val="051D40"/>
                </a:solidFill>
                <a:latin typeface="Canva Sans"/>
              </a:rPr>
              <a:t>Feyzioglu</a:t>
            </a:r>
            <a:r>
              <a:rPr lang="en-US" sz="2800" i="1" dirty="0">
                <a:solidFill>
                  <a:srgbClr val="051D40"/>
                </a:solidFill>
                <a:latin typeface="Canva Sans"/>
              </a:rPr>
              <a:t>, T. (1999) </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562879" y="6849670"/>
            <a:ext cx="3296071" cy="946825"/>
            <a:chOff x="0" y="0"/>
            <a:chExt cx="922973" cy="265132"/>
          </a:xfrm>
        </p:grpSpPr>
        <p:sp>
          <p:nvSpPr>
            <p:cNvPr id="3" name="Freeform 3"/>
            <p:cNvSpPr/>
            <p:nvPr/>
          </p:nvSpPr>
          <p:spPr>
            <a:xfrm>
              <a:off x="0" y="0"/>
              <a:ext cx="922973" cy="265132"/>
            </a:xfrm>
            <a:custGeom>
              <a:avLst/>
              <a:gdLst/>
              <a:ahLst/>
              <a:cxnLst/>
              <a:rect l="l" t="t" r="r" b="b"/>
              <a:pathLst>
                <a:path w="922973" h="265132">
                  <a:moveTo>
                    <a:pt x="0" y="0"/>
                  </a:moveTo>
                  <a:lnTo>
                    <a:pt x="922973" y="0"/>
                  </a:lnTo>
                  <a:lnTo>
                    <a:pt x="922973" y="265132"/>
                  </a:lnTo>
                  <a:lnTo>
                    <a:pt x="0" y="265132"/>
                  </a:lnTo>
                  <a:close/>
                </a:path>
              </a:pathLst>
            </a:custGeom>
            <a:solidFill>
              <a:srgbClr val="145DA0"/>
            </a:solidFill>
            <a:ln cap="sq">
              <a:noFill/>
              <a:prstDash val="solid"/>
              <a:miter/>
            </a:ln>
          </p:spPr>
          <p:txBody>
            <a:bodyPr/>
            <a:lstStyle/>
            <a:p>
              <a:endParaRPr lang="en-IN"/>
            </a:p>
          </p:txBody>
        </p:sp>
        <p:sp>
          <p:nvSpPr>
            <p:cNvPr id="4" name="TextBox 4"/>
            <p:cNvSpPr txBox="1"/>
            <p:nvPr/>
          </p:nvSpPr>
          <p:spPr>
            <a:xfrm>
              <a:off x="0" y="-38100"/>
              <a:ext cx="922973" cy="303232"/>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5" name="Freeform 5"/>
          <p:cNvSpPr/>
          <p:nvPr/>
        </p:nvSpPr>
        <p:spPr>
          <a:xfrm>
            <a:off x="561436" y="3730159"/>
            <a:ext cx="3296071" cy="3119511"/>
          </a:xfrm>
          <a:custGeom>
            <a:avLst/>
            <a:gdLst/>
            <a:ahLst/>
            <a:cxnLst/>
            <a:rect l="l" t="t" r="r" b="b"/>
            <a:pathLst>
              <a:path w="3296071" h="3119511">
                <a:moveTo>
                  <a:pt x="0" y="0"/>
                </a:moveTo>
                <a:lnTo>
                  <a:pt x="3296071" y="0"/>
                </a:lnTo>
                <a:lnTo>
                  <a:pt x="3296071" y="3119511"/>
                </a:lnTo>
                <a:lnTo>
                  <a:pt x="0" y="3119511"/>
                </a:lnTo>
                <a:lnTo>
                  <a:pt x="0" y="0"/>
                </a:lnTo>
                <a:close/>
              </a:path>
            </a:pathLst>
          </a:custGeom>
          <a:blipFill>
            <a:blip r:embed="rId2"/>
            <a:stretch>
              <a:fillRect t="-4154" b="-54396"/>
            </a:stretch>
          </a:blipFill>
        </p:spPr>
        <p:txBody>
          <a:bodyPr/>
          <a:lstStyle/>
          <a:p>
            <a:endParaRPr lang="en-IN"/>
          </a:p>
        </p:txBody>
      </p:sp>
      <p:grpSp>
        <p:nvGrpSpPr>
          <p:cNvPr id="6" name="Group 6"/>
          <p:cNvGrpSpPr/>
          <p:nvPr/>
        </p:nvGrpSpPr>
        <p:grpSpPr>
          <a:xfrm>
            <a:off x="4030191" y="6849670"/>
            <a:ext cx="3296071" cy="946825"/>
            <a:chOff x="0" y="0"/>
            <a:chExt cx="922973" cy="265132"/>
          </a:xfrm>
        </p:grpSpPr>
        <p:sp>
          <p:nvSpPr>
            <p:cNvPr id="7" name="Freeform 7"/>
            <p:cNvSpPr/>
            <p:nvPr/>
          </p:nvSpPr>
          <p:spPr>
            <a:xfrm>
              <a:off x="0" y="0"/>
              <a:ext cx="922973" cy="265132"/>
            </a:xfrm>
            <a:custGeom>
              <a:avLst/>
              <a:gdLst/>
              <a:ahLst/>
              <a:cxnLst/>
              <a:rect l="l" t="t" r="r" b="b"/>
              <a:pathLst>
                <a:path w="922973" h="265132">
                  <a:moveTo>
                    <a:pt x="0" y="0"/>
                  </a:moveTo>
                  <a:lnTo>
                    <a:pt x="922973" y="0"/>
                  </a:lnTo>
                  <a:lnTo>
                    <a:pt x="922973" y="265132"/>
                  </a:lnTo>
                  <a:lnTo>
                    <a:pt x="0" y="265132"/>
                  </a:lnTo>
                  <a:close/>
                </a:path>
              </a:pathLst>
            </a:custGeom>
            <a:solidFill>
              <a:srgbClr val="145DA0"/>
            </a:solidFill>
            <a:ln cap="sq">
              <a:noFill/>
              <a:prstDash val="solid"/>
              <a:miter/>
            </a:ln>
          </p:spPr>
          <p:txBody>
            <a:bodyPr/>
            <a:lstStyle/>
            <a:p>
              <a:endParaRPr lang="en-IN"/>
            </a:p>
          </p:txBody>
        </p:sp>
        <p:sp>
          <p:nvSpPr>
            <p:cNvPr id="8" name="TextBox 8"/>
            <p:cNvSpPr txBox="1"/>
            <p:nvPr/>
          </p:nvSpPr>
          <p:spPr>
            <a:xfrm>
              <a:off x="0" y="-38100"/>
              <a:ext cx="922973" cy="303232"/>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9" name="Freeform 9"/>
          <p:cNvSpPr/>
          <p:nvPr/>
        </p:nvSpPr>
        <p:spPr>
          <a:xfrm>
            <a:off x="4028957" y="3688581"/>
            <a:ext cx="3296071" cy="3161089"/>
          </a:xfrm>
          <a:custGeom>
            <a:avLst/>
            <a:gdLst/>
            <a:ahLst/>
            <a:cxnLst/>
            <a:rect l="l" t="t" r="r" b="b"/>
            <a:pathLst>
              <a:path w="3296071" h="3161089">
                <a:moveTo>
                  <a:pt x="0" y="0"/>
                </a:moveTo>
                <a:lnTo>
                  <a:pt x="3296070" y="0"/>
                </a:lnTo>
                <a:lnTo>
                  <a:pt x="3296070" y="3161089"/>
                </a:lnTo>
                <a:lnTo>
                  <a:pt x="0" y="3161089"/>
                </a:lnTo>
                <a:lnTo>
                  <a:pt x="0" y="0"/>
                </a:lnTo>
                <a:close/>
              </a:path>
            </a:pathLst>
          </a:custGeom>
          <a:blipFill>
            <a:blip r:embed="rId3"/>
            <a:stretch>
              <a:fillRect t="-4096" b="-52308"/>
            </a:stretch>
          </a:blipFill>
        </p:spPr>
        <p:txBody>
          <a:bodyPr/>
          <a:lstStyle/>
          <a:p>
            <a:endParaRPr lang="en-IN"/>
          </a:p>
        </p:txBody>
      </p:sp>
      <p:grpSp>
        <p:nvGrpSpPr>
          <p:cNvPr id="10" name="Group 10"/>
          <p:cNvGrpSpPr/>
          <p:nvPr/>
        </p:nvGrpSpPr>
        <p:grpSpPr>
          <a:xfrm>
            <a:off x="7496477" y="6849670"/>
            <a:ext cx="3296071" cy="946825"/>
            <a:chOff x="0" y="0"/>
            <a:chExt cx="922973" cy="265132"/>
          </a:xfrm>
        </p:grpSpPr>
        <p:sp>
          <p:nvSpPr>
            <p:cNvPr id="11" name="Freeform 11"/>
            <p:cNvSpPr/>
            <p:nvPr/>
          </p:nvSpPr>
          <p:spPr>
            <a:xfrm>
              <a:off x="0" y="0"/>
              <a:ext cx="922973" cy="265132"/>
            </a:xfrm>
            <a:custGeom>
              <a:avLst/>
              <a:gdLst/>
              <a:ahLst/>
              <a:cxnLst/>
              <a:rect l="l" t="t" r="r" b="b"/>
              <a:pathLst>
                <a:path w="922973" h="265132">
                  <a:moveTo>
                    <a:pt x="0" y="0"/>
                  </a:moveTo>
                  <a:lnTo>
                    <a:pt x="922973" y="0"/>
                  </a:lnTo>
                  <a:lnTo>
                    <a:pt x="922973" y="265132"/>
                  </a:lnTo>
                  <a:lnTo>
                    <a:pt x="0" y="265132"/>
                  </a:lnTo>
                  <a:close/>
                </a:path>
              </a:pathLst>
            </a:custGeom>
            <a:solidFill>
              <a:srgbClr val="145DA0"/>
            </a:solidFill>
            <a:ln cap="sq">
              <a:noFill/>
              <a:prstDash val="solid"/>
              <a:miter/>
            </a:ln>
          </p:spPr>
          <p:txBody>
            <a:bodyPr/>
            <a:lstStyle/>
            <a:p>
              <a:endParaRPr lang="en-IN"/>
            </a:p>
          </p:txBody>
        </p:sp>
        <p:sp>
          <p:nvSpPr>
            <p:cNvPr id="12" name="TextBox 12"/>
            <p:cNvSpPr txBox="1"/>
            <p:nvPr/>
          </p:nvSpPr>
          <p:spPr>
            <a:xfrm>
              <a:off x="0" y="-38100"/>
              <a:ext cx="922973" cy="303232"/>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13" name="Freeform 13"/>
          <p:cNvSpPr/>
          <p:nvPr/>
        </p:nvSpPr>
        <p:spPr>
          <a:xfrm>
            <a:off x="7496477" y="3657028"/>
            <a:ext cx="3296071" cy="3192642"/>
          </a:xfrm>
          <a:custGeom>
            <a:avLst/>
            <a:gdLst/>
            <a:ahLst/>
            <a:cxnLst/>
            <a:rect l="l" t="t" r="r" b="b"/>
            <a:pathLst>
              <a:path w="3296071" h="3192642">
                <a:moveTo>
                  <a:pt x="0" y="0"/>
                </a:moveTo>
                <a:lnTo>
                  <a:pt x="3296071" y="0"/>
                </a:lnTo>
                <a:lnTo>
                  <a:pt x="3296071" y="3192642"/>
                </a:lnTo>
                <a:lnTo>
                  <a:pt x="0" y="3192642"/>
                </a:lnTo>
                <a:lnTo>
                  <a:pt x="0" y="0"/>
                </a:lnTo>
                <a:close/>
              </a:path>
            </a:pathLst>
          </a:custGeom>
          <a:blipFill>
            <a:blip r:embed="rId4"/>
            <a:stretch>
              <a:fillRect t="-4029" b="-50830"/>
            </a:stretch>
          </a:blipFill>
        </p:spPr>
        <p:txBody>
          <a:bodyPr/>
          <a:lstStyle/>
          <a:p>
            <a:endParaRPr lang="en-IN"/>
          </a:p>
        </p:txBody>
      </p:sp>
      <p:sp>
        <p:nvSpPr>
          <p:cNvPr id="14" name="Freeform 14"/>
          <p:cNvSpPr/>
          <p:nvPr/>
        </p:nvSpPr>
        <p:spPr>
          <a:xfrm>
            <a:off x="10979937" y="3657028"/>
            <a:ext cx="3278898" cy="3491626"/>
          </a:xfrm>
          <a:custGeom>
            <a:avLst/>
            <a:gdLst/>
            <a:ahLst/>
            <a:cxnLst/>
            <a:rect l="l" t="t" r="r" b="b"/>
            <a:pathLst>
              <a:path w="3278898" h="3491626">
                <a:moveTo>
                  <a:pt x="0" y="0"/>
                </a:moveTo>
                <a:lnTo>
                  <a:pt x="3278897" y="0"/>
                </a:lnTo>
                <a:lnTo>
                  <a:pt x="3278897" y="3491626"/>
                </a:lnTo>
                <a:lnTo>
                  <a:pt x="0" y="3491626"/>
                </a:lnTo>
                <a:lnTo>
                  <a:pt x="0" y="0"/>
                </a:lnTo>
                <a:close/>
              </a:path>
            </a:pathLst>
          </a:custGeom>
          <a:blipFill>
            <a:blip r:embed="rId5"/>
            <a:stretch>
              <a:fillRect b="-40861"/>
            </a:stretch>
          </a:blipFill>
        </p:spPr>
        <p:txBody>
          <a:bodyPr/>
          <a:lstStyle/>
          <a:p>
            <a:endParaRPr lang="en-IN"/>
          </a:p>
        </p:txBody>
      </p:sp>
      <p:grpSp>
        <p:nvGrpSpPr>
          <p:cNvPr id="15" name="Group 15"/>
          <p:cNvGrpSpPr/>
          <p:nvPr/>
        </p:nvGrpSpPr>
        <p:grpSpPr>
          <a:xfrm>
            <a:off x="10962764" y="6849670"/>
            <a:ext cx="3296071" cy="946825"/>
            <a:chOff x="0" y="0"/>
            <a:chExt cx="922973" cy="265132"/>
          </a:xfrm>
        </p:grpSpPr>
        <p:sp>
          <p:nvSpPr>
            <p:cNvPr id="16" name="Freeform 16"/>
            <p:cNvSpPr/>
            <p:nvPr/>
          </p:nvSpPr>
          <p:spPr>
            <a:xfrm>
              <a:off x="0" y="0"/>
              <a:ext cx="922973" cy="265132"/>
            </a:xfrm>
            <a:custGeom>
              <a:avLst/>
              <a:gdLst/>
              <a:ahLst/>
              <a:cxnLst/>
              <a:rect l="l" t="t" r="r" b="b"/>
              <a:pathLst>
                <a:path w="922973" h="265132">
                  <a:moveTo>
                    <a:pt x="0" y="0"/>
                  </a:moveTo>
                  <a:lnTo>
                    <a:pt x="922973" y="0"/>
                  </a:lnTo>
                  <a:lnTo>
                    <a:pt x="922973" y="265132"/>
                  </a:lnTo>
                  <a:lnTo>
                    <a:pt x="0" y="265132"/>
                  </a:lnTo>
                  <a:close/>
                </a:path>
              </a:pathLst>
            </a:custGeom>
            <a:solidFill>
              <a:srgbClr val="145DA0"/>
            </a:solidFill>
            <a:ln cap="sq">
              <a:noFill/>
              <a:prstDash val="solid"/>
              <a:miter/>
            </a:ln>
          </p:spPr>
          <p:txBody>
            <a:bodyPr/>
            <a:lstStyle/>
            <a:p>
              <a:endParaRPr lang="en-IN"/>
            </a:p>
          </p:txBody>
        </p:sp>
        <p:sp>
          <p:nvSpPr>
            <p:cNvPr id="17" name="TextBox 17"/>
            <p:cNvSpPr txBox="1"/>
            <p:nvPr/>
          </p:nvSpPr>
          <p:spPr>
            <a:xfrm>
              <a:off x="0" y="-38100"/>
              <a:ext cx="922973" cy="303232"/>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18" name="Group 18"/>
          <p:cNvGrpSpPr/>
          <p:nvPr/>
        </p:nvGrpSpPr>
        <p:grpSpPr>
          <a:xfrm>
            <a:off x="14429050" y="6849670"/>
            <a:ext cx="3296071" cy="946825"/>
            <a:chOff x="0" y="0"/>
            <a:chExt cx="922973" cy="265132"/>
          </a:xfrm>
        </p:grpSpPr>
        <p:sp>
          <p:nvSpPr>
            <p:cNvPr id="19" name="Freeform 19"/>
            <p:cNvSpPr/>
            <p:nvPr/>
          </p:nvSpPr>
          <p:spPr>
            <a:xfrm>
              <a:off x="0" y="0"/>
              <a:ext cx="922973" cy="265132"/>
            </a:xfrm>
            <a:custGeom>
              <a:avLst/>
              <a:gdLst/>
              <a:ahLst/>
              <a:cxnLst/>
              <a:rect l="l" t="t" r="r" b="b"/>
              <a:pathLst>
                <a:path w="922973" h="265132">
                  <a:moveTo>
                    <a:pt x="0" y="0"/>
                  </a:moveTo>
                  <a:lnTo>
                    <a:pt x="922973" y="0"/>
                  </a:lnTo>
                  <a:lnTo>
                    <a:pt x="922973" y="265132"/>
                  </a:lnTo>
                  <a:lnTo>
                    <a:pt x="0" y="265132"/>
                  </a:lnTo>
                  <a:close/>
                </a:path>
              </a:pathLst>
            </a:custGeom>
            <a:solidFill>
              <a:srgbClr val="145DA0"/>
            </a:solidFill>
            <a:ln cap="sq">
              <a:noFill/>
              <a:prstDash val="solid"/>
              <a:miter/>
            </a:ln>
          </p:spPr>
          <p:txBody>
            <a:bodyPr/>
            <a:lstStyle/>
            <a:p>
              <a:endParaRPr lang="en-IN"/>
            </a:p>
          </p:txBody>
        </p:sp>
        <p:sp>
          <p:nvSpPr>
            <p:cNvPr id="20" name="TextBox 20"/>
            <p:cNvSpPr txBox="1"/>
            <p:nvPr/>
          </p:nvSpPr>
          <p:spPr>
            <a:xfrm>
              <a:off x="0" y="-38100"/>
              <a:ext cx="922973" cy="303232"/>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21" name="Freeform 21"/>
          <p:cNvSpPr/>
          <p:nvPr/>
        </p:nvSpPr>
        <p:spPr>
          <a:xfrm>
            <a:off x="14429050" y="3688581"/>
            <a:ext cx="3296071" cy="3161089"/>
          </a:xfrm>
          <a:custGeom>
            <a:avLst/>
            <a:gdLst/>
            <a:ahLst/>
            <a:cxnLst/>
            <a:rect l="l" t="t" r="r" b="b"/>
            <a:pathLst>
              <a:path w="3296071" h="3161089">
                <a:moveTo>
                  <a:pt x="0" y="0"/>
                </a:moveTo>
                <a:lnTo>
                  <a:pt x="3296071" y="0"/>
                </a:lnTo>
                <a:lnTo>
                  <a:pt x="3296071" y="3161089"/>
                </a:lnTo>
                <a:lnTo>
                  <a:pt x="0" y="3161089"/>
                </a:lnTo>
                <a:lnTo>
                  <a:pt x="0" y="0"/>
                </a:lnTo>
                <a:close/>
              </a:path>
            </a:pathLst>
          </a:custGeom>
          <a:blipFill>
            <a:blip r:embed="rId6"/>
            <a:stretch>
              <a:fillRect t="-28251" b="-28251"/>
            </a:stretch>
          </a:blipFill>
        </p:spPr>
        <p:txBody>
          <a:bodyPr/>
          <a:lstStyle/>
          <a:p>
            <a:endParaRPr lang="en-IN"/>
          </a:p>
        </p:txBody>
      </p:sp>
      <p:grpSp>
        <p:nvGrpSpPr>
          <p:cNvPr id="22" name="Group 22"/>
          <p:cNvGrpSpPr/>
          <p:nvPr/>
        </p:nvGrpSpPr>
        <p:grpSpPr>
          <a:xfrm>
            <a:off x="-1766494" y="9340175"/>
            <a:ext cx="21820987" cy="946825"/>
            <a:chOff x="0" y="0"/>
            <a:chExt cx="6110362" cy="265132"/>
          </a:xfrm>
        </p:grpSpPr>
        <p:sp>
          <p:nvSpPr>
            <p:cNvPr id="23" name="Freeform 23"/>
            <p:cNvSpPr/>
            <p:nvPr/>
          </p:nvSpPr>
          <p:spPr>
            <a:xfrm>
              <a:off x="0" y="0"/>
              <a:ext cx="6110362" cy="265132"/>
            </a:xfrm>
            <a:custGeom>
              <a:avLst/>
              <a:gdLst/>
              <a:ahLst/>
              <a:cxnLst/>
              <a:rect l="l" t="t" r="r" b="b"/>
              <a:pathLst>
                <a:path w="6110362" h="265132">
                  <a:moveTo>
                    <a:pt x="0" y="0"/>
                  </a:moveTo>
                  <a:lnTo>
                    <a:pt x="6110362" y="0"/>
                  </a:lnTo>
                  <a:lnTo>
                    <a:pt x="6110362" y="265132"/>
                  </a:lnTo>
                  <a:lnTo>
                    <a:pt x="0" y="265132"/>
                  </a:lnTo>
                  <a:close/>
                </a:path>
              </a:pathLst>
            </a:custGeom>
            <a:solidFill>
              <a:srgbClr val="145DA0"/>
            </a:solidFill>
            <a:ln cap="sq">
              <a:noFill/>
              <a:prstDash val="solid"/>
              <a:miter/>
            </a:ln>
          </p:spPr>
          <p:txBody>
            <a:bodyPr/>
            <a:lstStyle/>
            <a:p>
              <a:endParaRPr lang="en-IN"/>
            </a:p>
          </p:txBody>
        </p:sp>
        <p:sp>
          <p:nvSpPr>
            <p:cNvPr id="24" name="TextBox 24"/>
            <p:cNvSpPr txBox="1"/>
            <p:nvPr/>
          </p:nvSpPr>
          <p:spPr>
            <a:xfrm>
              <a:off x="0" y="-38100"/>
              <a:ext cx="6110362" cy="303232"/>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25" name="Group 25"/>
          <p:cNvGrpSpPr/>
          <p:nvPr/>
        </p:nvGrpSpPr>
        <p:grpSpPr>
          <a:xfrm>
            <a:off x="-1766494" y="-816076"/>
            <a:ext cx="21820987" cy="1762900"/>
            <a:chOff x="0" y="0"/>
            <a:chExt cx="6110362" cy="493651"/>
          </a:xfrm>
        </p:grpSpPr>
        <p:sp>
          <p:nvSpPr>
            <p:cNvPr id="26" name="Freeform 26"/>
            <p:cNvSpPr/>
            <p:nvPr/>
          </p:nvSpPr>
          <p:spPr>
            <a:xfrm>
              <a:off x="0" y="0"/>
              <a:ext cx="6110362" cy="493651"/>
            </a:xfrm>
            <a:custGeom>
              <a:avLst/>
              <a:gdLst/>
              <a:ahLst/>
              <a:cxnLst/>
              <a:rect l="l" t="t" r="r" b="b"/>
              <a:pathLst>
                <a:path w="6110362" h="493651">
                  <a:moveTo>
                    <a:pt x="0" y="0"/>
                  </a:moveTo>
                  <a:lnTo>
                    <a:pt x="6110362" y="0"/>
                  </a:lnTo>
                  <a:lnTo>
                    <a:pt x="6110362" y="493651"/>
                  </a:lnTo>
                  <a:lnTo>
                    <a:pt x="0" y="493651"/>
                  </a:lnTo>
                  <a:close/>
                </a:path>
              </a:pathLst>
            </a:custGeom>
            <a:solidFill>
              <a:srgbClr val="145DA0"/>
            </a:solidFill>
            <a:ln cap="sq">
              <a:noFill/>
              <a:prstDash val="solid"/>
              <a:miter/>
            </a:ln>
          </p:spPr>
          <p:txBody>
            <a:bodyPr/>
            <a:lstStyle/>
            <a:p>
              <a:endParaRPr lang="en-IN"/>
            </a:p>
          </p:txBody>
        </p:sp>
        <p:sp>
          <p:nvSpPr>
            <p:cNvPr id="27" name="TextBox 27"/>
            <p:cNvSpPr txBox="1"/>
            <p:nvPr/>
          </p:nvSpPr>
          <p:spPr>
            <a:xfrm>
              <a:off x="0" y="-38100"/>
              <a:ext cx="6110362" cy="531751"/>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28" name="Freeform 28"/>
          <p:cNvSpPr/>
          <p:nvPr/>
        </p:nvSpPr>
        <p:spPr>
          <a:xfrm>
            <a:off x="14429050" y="3688581"/>
            <a:ext cx="3296071" cy="3161089"/>
          </a:xfrm>
          <a:custGeom>
            <a:avLst/>
            <a:gdLst/>
            <a:ahLst/>
            <a:cxnLst/>
            <a:rect l="l" t="t" r="r" b="b"/>
            <a:pathLst>
              <a:path w="3296071" h="3161089">
                <a:moveTo>
                  <a:pt x="0" y="0"/>
                </a:moveTo>
                <a:lnTo>
                  <a:pt x="3296071" y="0"/>
                </a:lnTo>
                <a:lnTo>
                  <a:pt x="3296071" y="3161089"/>
                </a:lnTo>
                <a:lnTo>
                  <a:pt x="0" y="3161089"/>
                </a:lnTo>
                <a:lnTo>
                  <a:pt x="0" y="0"/>
                </a:lnTo>
                <a:close/>
              </a:path>
            </a:pathLst>
          </a:custGeom>
          <a:blipFill>
            <a:blip r:embed="rId7"/>
            <a:stretch>
              <a:fillRect t="-4874" b="-51592"/>
            </a:stretch>
          </a:blipFill>
        </p:spPr>
        <p:txBody>
          <a:bodyPr/>
          <a:lstStyle/>
          <a:p>
            <a:endParaRPr lang="en-IN"/>
          </a:p>
        </p:txBody>
      </p:sp>
      <p:sp>
        <p:nvSpPr>
          <p:cNvPr id="29" name="TextBox 29"/>
          <p:cNvSpPr txBox="1"/>
          <p:nvPr/>
        </p:nvSpPr>
        <p:spPr>
          <a:xfrm>
            <a:off x="5334134" y="1557291"/>
            <a:ext cx="7274437" cy="1368424"/>
          </a:xfrm>
          <a:prstGeom prst="rect">
            <a:avLst/>
          </a:prstGeom>
        </p:spPr>
        <p:txBody>
          <a:bodyPr lIns="0" tIns="0" rIns="0" bIns="0" rtlCol="0" anchor="t">
            <a:spAutoFit/>
          </a:bodyPr>
          <a:lstStyle/>
          <a:p>
            <a:pPr marL="0" lvl="0" indent="0" algn="ctr">
              <a:lnSpc>
                <a:spcPts val="11200"/>
              </a:lnSpc>
              <a:spcBef>
                <a:spcPct val="0"/>
              </a:spcBef>
            </a:pPr>
            <a:r>
              <a:rPr lang="en-US" sz="8000">
                <a:solidFill>
                  <a:srgbClr val="051D40"/>
                </a:solidFill>
                <a:latin typeface="Open Sans Extra Bold"/>
              </a:rPr>
              <a:t>OUR TEAM</a:t>
            </a:r>
          </a:p>
        </p:txBody>
      </p:sp>
      <p:sp>
        <p:nvSpPr>
          <p:cNvPr id="30" name="TextBox 30"/>
          <p:cNvSpPr txBox="1"/>
          <p:nvPr/>
        </p:nvSpPr>
        <p:spPr>
          <a:xfrm>
            <a:off x="890191" y="6920975"/>
            <a:ext cx="2641447" cy="737541"/>
          </a:xfrm>
          <a:prstGeom prst="rect">
            <a:avLst/>
          </a:prstGeom>
        </p:spPr>
        <p:txBody>
          <a:bodyPr lIns="0" tIns="0" rIns="0" bIns="0" rtlCol="0" anchor="t">
            <a:spAutoFit/>
          </a:bodyPr>
          <a:lstStyle/>
          <a:p>
            <a:pPr algn="ctr">
              <a:lnSpc>
                <a:spcPts val="2923"/>
              </a:lnSpc>
            </a:pPr>
            <a:r>
              <a:rPr lang="en-US" sz="2087" spc="39" dirty="0">
                <a:solidFill>
                  <a:srgbClr val="FDFDFD"/>
                </a:solidFill>
                <a:latin typeface="Poppins Bold"/>
              </a:rPr>
              <a:t>Shardul Gupta</a:t>
            </a:r>
          </a:p>
          <a:p>
            <a:pPr algn="ctr">
              <a:lnSpc>
                <a:spcPts val="2923"/>
              </a:lnSpc>
            </a:pPr>
            <a:r>
              <a:rPr lang="en-US" sz="2087" spc="39" dirty="0">
                <a:solidFill>
                  <a:srgbClr val="FDFDFD"/>
                </a:solidFill>
                <a:latin typeface="Poppins Bold"/>
              </a:rPr>
              <a:t>A033</a:t>
            </a:r>
          </a:p>
        </p:txBody>
      </p:sp>
      <p:sp>
        <p:nvSpPr>
          <p:cNvPr id="31" name="TextBox 31"/>
          <p:cNvSpPr txBox="1"/>
          <p:nvPr/>
        </p:nvSpPr>
        <p:spPr>
          <a:xfrm>
            <a:off x="4359730" y="6920975"/>
            <a:ext cx="2641447" cy="737541"/>
          </a:xfrm>
          <a:prstGeom prst="rect">
            <a:avLst/>
          </a:prstGeom>
        </p:spPr>
        <p:txBody>
          <a:bodyPr lIns="0" tIns="0" rIns="0" bIns="0" rtlCol="0" anchor="t">
            <a:spAutoFit/>
          </a:bodyPr>
          <a:lstStyle/>
          <a:p>
            <a:pPr algn="ctr">
              <a:lnSpc>
                <a:spcPts val="2923"/>
              </a:lnSpc>
            </a:pPr>
            <a:r>
              <a:rPr lang="en-US" sz="2087" spc="39">
                <a:solidFill>
                  <a:srgbClr val="FDFDFD"/>
                </a:solidFill>
                <a:latin typeface="Poppins Bold"/>
              </a:rPr>
              <a:t>Varsha Jain</a:t>
            </a:r>
          </a:p>
          <a:p>
            <a:pPr algn="ctr">
              <a:lnSpc>
                <a:spcPts val="2923"/>
              </a:lnSpc>
            </a:pPr>
            <a:r>
              <a:rPr lang="en-US" sz="2087" spc="39">
                <a:solidFill>
                  <a:srgbClr val="FDFDFD"/>
                </a:solidFill>
                <a:latin typeface="Poppins Bold"/>
              </a:rPr>
              <a:t>A046</a:t>
            </a:r>
          </a:p>
        </p:txBody>
      </p:sp>
      <p:sp>
        <p:nvSpPr>
          <p:cNvPr id="32" name="TextBox 32"/>
          <p:cNvSpPr txBox="1"/>
          <p:nvPr/>
        </p:nvSpPr>
        <p:spPr>
          <a:xfrm>
            <a:off x="7660750" y="6920975"/>
            <a:ext cx="2967525" cy="737541"/>
          </a:xfrm>
          <a:prstGeom prst="rect">
            <a:avLst/>
          </a:prstGeom>
        </p:spPr>
        <p:txBody>
          <a:bodyPr lIns="0" tIns="0" rIns="0" bIns="0" rtlCol="0" anchor="t">
            <a:spAutoFit/>
          </a:bodyPr>
          <a:lstStyle/>
          <a:p>
            <a:pPr algn="ctr">
              <a:lnSpc>
                <a:spcPts val="2923"/>
              </a:lnSpc>
            </a:pPr>
            <a:r>
              <a:rPr lang="en-US" sz="2087" spc="39">
                <a:solidFill>
                  <a:srgbClr val="FDFDFD"/>
                </a:solidFill>
                <a:latin typeface="Poppins Bold"/>
              </a:rPr>
              <a:t>Harshal Mandawade A057</a:t>
            </a:r>
          </a:p>
        </p:txBody>
      </p:sp>
      <p:sp>
        <p:nvSpPr>
          <p:cNvPr id="33" name="TextBox 33"/>
          <p:cNvSpPr txBox="1"/>
          <p:nvPr/>
        </p:nvSpPr>
        <p:spPr>
          <a:xfrm>
            <a:off x="11287848" y="6920975"/>
            <a:ext cx="2641447" cy="737541"/>
          </a:xfrm>
          <a:prstGeom prst="rect">
            <a:avLst/>
          </a:prstGeom>
        </p:spPr>
        <p:txBody>
          <a:bodyPr lIns="0" tIns="0" rIns="0" bIns="0" rtlCol="0" anchor="t">
            <a:spAutoFit/>
          </a:bodyPr>
          <a:lstStyle/>
          <a:p>
            <a:pPr algn="ctr">
              <a:lnSpc>
                <a:spcPts val="2923"/>
              </a:lnSpc>
            </a:pPr>
            <a:r>
              <a:rPr lang="en-US" sz="2087" spc="39">
                <a:solidFill>
                  <a:srgbClr val="FDFDFD"/>
                </a:solidFill>
                <a:latin typeface="Poppins Bold"/>
              </a:rPr>
              <a:t>Harsh Gidwani</a:t>
            </a:r>
          </a:p>
          <a:p>
            <a:pPr algn="ctr">
              <a:lnSpc>
                <a:spcPts val="2923"/>
              </a:lnSpc>
            </a:pPr>
            <a:r>
              <a:rPr lang="en-US" sz="2087" spc="39">
                <a:solidFill>
                  <a:srgbClr val="FDFDFD"/>
                </a:solidFill>
                <a:latin typeface="Poppins Bold"/>
              </a:rPr>
              <a:t>A059</a:t>
            </a:r>
          </a:p>
        </p:txBody>
      </p:sp>
      <p:sp>
        <p:nvSpPr>
          <p:cNvPr id="34" name="TextBox 34"/>
          <p:cNvSpPr txBox="1"/>
          <p:nvPr/>
        </p:nvSpPr>
        <p:spPr>
          <a:xfrm>
            <a:off x="14763659" y="6920975"/>
            <a:ext cx="2641447" cy="737541"/>
          </a:xfrm>
          <a:prstGeom prst="rect">
            <a:avLst/>
          </a:prstGeom>
        </p:spPr>
        <p:txBody>
          <a:bodyPr lIns="0" tIns="0" rIns="0" bIns="0" rtlCol="0" anchor="t">
            <a:spAutoFit/>
          </a:bodyPr>
          <a:lstStyle/>
          <a:p>
            <a:pPr algn="ctr">
              <a:lnSpc>
                <a:spcPts val="2923"/>
              </a:lnSpc>
            </a:pPr>
            <a:r>
              <a:rPr lang="en-US" sz="2087" spc="39">
                <a:solidFill>
                  <a:srgbClr val="FDFDFD"/>
                </a:solidFill>
                <a:latin typeface="Poppins Bold"/>
              </a:rPr>
              <a:t>Shreyas Badkar</a:t>
            </a:r>
          </a:p>
          <a:p>
            <a:pPr algn="ctr">
              <a:lnSpc>
                <a:spcPts val="2923"/>
              </a:lnSpc>
            </a:pPr>
            <a:r>
              <a:rPr lang="en-US" sz="2087" spc="39">
                <a:solidFill>
                  <a:srgbClr val="FDFDFD"/>
                </a:solidFill>
                <a:latin typeface="Poppins Bold"/>
              </a:rPr>
              <a:t>A060</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36000"/>
            </a:blip>
            <a:stretch>
              <a:fillRect t="-10493" b="-7951"/>
            </a:stretch>
          </a:blipFill>
        </p:spPr>
        <p:txBody>
          <a:bodyPr/>
          <a:lstStyle/>
          <a:p>
            <a:endParaRPr lang="en-IN"/>
          </a:p>
        </p:txBody>
      </p:sp>
      <p:sp>
        <p:nvSpPr>
          <p:cNvPr id="3" name="TextBox 3"/>
          <p:cNvSpPr txBox="1"/>
          <p:nvPr/>
        </p:nvSpPr>
        <p:spPr>
          <a:xfrm>
            <a:off x="4734204" y="3567026"/>
            <a:ext cx="8819592" cy="1771491"/>
          </a:xfrm>
          <a:prstGeom prst="rect">
            <a:avLst/>
          </a:prstGeom>
        </p:spPr>
        <p:txBody>
          <a:bodyPr lIns="0" tIns="0" rIns="0" bIns="0" rtlCol="0" anchor="t">
            <a:spAutoFit/>
          </a:bodyPr>
          <a:lstStyle/>
          <a:p>
            <a:pPr marL="0" lvl="0" indent="0">
              <a:lnSpc>
                <a:spcPts val="14510"/>
              </a:lnSpc>
              <a:spcBef>
                <a:spcPct val="0"/>
              </a:spcBef>
            </a:pPr>
            <a:r>
              <a:rPr lang="en-US" sz="10364">
                <a:solidFill>
                  <a:srgbClr val="051D40"/>
                </a:solidFill>
                <a:latin typeface="Open Sans Extra Bold"/>
              </a:rPr>
              <a:t>THANK YOU!</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76B3D6"/>
        </a:solidFill>
        <a:effectLst/>
      </p:bgPr>
    </p:bg>
    <p:spTree>
      <p:nvGrpSpPr>
        <p:cNvPr id="1" name=""/>
        <p:cNvGrpSpPr/>
        <p:nvPr/>
      </p:nvGrpSpPr>
      <p:grpSpPr>
        <a:xfrm>
          <a:off x="0" y="0"/>
          <a:ext cx="0" cy="0"/>
          <a:chOff x="0" y="0"/>
          <a:chExt cx="0" cy="0"/>
        </a:xfrm>
      </p:grpSpPr>
      <p:grpSp>
        <p:nvGrpSpPr>
          <p:cNvPr id="2" name="Group 2"/>
          <p:cNvGrpSpPr/>
          <p:nvPr/>
        </p:nvGrpSpPr>
        <p:grpSpPr>
          <a:xfrm>
            <a:off x="0" y="-254110"/>
            <a:ext cx="7276487" cy="10952776"/>
            <a:chOff x="0" y="0"/>
            <a:chExt cx="2654482" cy="3995602"/>
          </a:xfrm>
        </p:grpSpPr>
        <p:sp>
          <p:nvSpPr>
            <p:cNvPr id="3" name="Freeform 3"/>
            <p:cNvSpPr/>
            <p:nvPr/>
          </p:nvSpPr>
          <p:spPr>
            <a:xfrm>
              <a:off x="0" y="0"/>
              <a:ext cx="2654482" cy="3995602"/>
            </a:xfrm>
            <a:custGeom>
              <a:avLst/>
              <a:gdLst/>
              <a:ahLst/>
              <a:cxnLst/>
              <a:rect l="l" t="t" r="r" b="b"/>
              <a:pathLst>
                <a:path w="2654482" h="3995602">
                  <a:moveTo>
                    <a:pt x="0" y="0"/>
                  </a:moveTo>
                  <a:lnTo>
                    <a:pt x="2654482" y="0"/>
                  </a:lnTo>
                  <a:lnTo>
                    <a:pt x="2654482" y="3995602"/>
                  </a:lnTo>
                  <a:lnTo>
                    <a:pt x="0" y="3995602"/>
                  </a:lnTo>
                  <a:close/>
                </a:path>
              </a:pathLst>
            </a:custGeom>
            <a:solidFill>
              <a:srgbClr val="145DA0"/>
            </a:solidFill>
          </p:spPr>
          <p:txBody>
            <a:bodyPr/>
            <a:lstStyle/>
            <a:p>
              <a:endParaRPr lang="en-IN"/>
            </a:p>
          </p:txBody>
        </p:sp>
      </p:grpSp>
      <p:grpSp>
        <p:nvGrpSpPr>
          <p:cNvPr id="4" name="Group 4"/>
          <p:cNvGrpSpPr/>
          <p:nvPr/>
        </p:nvGrpSpPr>
        <p:grpSpPr>
          <a:xfrm>
            <a:off x="8324881" y="2011986"/>
            <a:ext cx="1007128" cy="1007124"/>
            <a:chOff x="0" y="0"/>
            <a:chExt cx="2255950" cy="2255941"/>
          </a:xfrm>
        </p:grpSpPr>
        <p:sp>
          <p:nvSpPr>
            <p:cNvPr id="5" name="Freeform 5"/>
            <p:cNvSpPr/>
            <p:nvPr/>
          </p:nvSpPr>
          <p:spPr>
            <a:xfrm>
              <a:off x="0" y="0"/>
              <a:ext cx="2255950" cy="2255941"/>
            </a:xfrm>
            <a:custGeom>
              <a:avLst/>
              <a:gdLst/>
              <a:ahLst/>
              <a:cxnLst/>
              <a:rect l="l" t="t" r="r" b="b"/>
              <a:pathLst>
                <a:path w="2255950" h="2255941">
                  <a:moveTo>
                    <a:pt x="0" y="0"/>
                  </a:moveTo>
                  <a:lnTo>
                    <a:pt x="2255950" y="0"/>
                  </a:lnTo>
                  <a:lnTo>
                    <a:pt x="2255950" y="2255941"/>
                  </a:lnTo>
                  <a:lnTo>
                    <a:pt x="0" y="2255941"/>
                  </a:lnTo>
                  <a:close/>
                </a:path>
              </a:pathLst>
            </a:custGeom>
            <a:solidFill>
              <a:srgbClr val="145DA0"/>
            </a:solidFill>
          </p:spPr>
          <p:txBody>
            <a:bodyPr/>
            <a:lstStyle/>
            <a:p>
              <a:endParaRPr lang="en-IN"/>
            </a:p>
          </p:txBody>
        </p:sp>
      </p:grpSp>
      <p:grpSp>
        <p:nvGrpSpPr>
          <p:cNvPr id="6" name="Group 6"/>
          <p:cNvGrpSpPr/>
          <p:nvPr/>
        </p:nvGrpSpPr>
        <p:grpSpPr>
          <a:xfrm>
            <a:off x="8324881" y="4367811"/>
            <a:ext cx="1007128" cy="1007124"/>
            <a:chOff x="0" y="0"/>
            <a:chExt cx="2255950" cy="2255941"/>
          </a:xfrm>
        </p:grpSpPr>
        <p:sp>
          <p:nvSpPr>
            <p:cNvPr id="7" name="Freeform 7"/>
            <p:cNvSpPr/>
            <p:nvPr/>
          </p:nvSpPr>
          <p:spPr>
            <a:xfrm>
              <a:off x="0" y="0"/>
              <a:ext cx="2255950" cy="2255941"/>
            </a:xfrm>
            <a:custGeom>
              <a:avLst/>
              <a:gdLst/>
              <a:ahLst/>
              <a:cxnLst/>
              <a:rect l="l" t="t" r="r" b="b"/>
              <a:pathLst>
                <a:path w="2255950" h="2255941">
                  <a:moveTo>
                    <a:pt x="0" y="0"/>
                  </a:moveTo>
                  <a:lnTo>
                    <a:pt x="2255950" y="0"/>
                  </a:lnTo>
                  <a:lnTo>
                    <a:pt x="2255950" y="2255941"/>
                  </a:lnTo>
                  <a:lnTo>
                    <a:pt x="0" y="2255941"/>
                  </a:lnTo>
                  <a:close/>
                </a:path>
              </a:pathLst>
            </a:custGeom>
            <a:solidFill>
              <a:srgbClr val="145DA0"/>
            </a:solidFill>
          </p:spPr>
          <p:txBody>
            <a:bodyPr/>
            <a:lstStyle/>
            <a:p>
              <a:endParaRPr lang="en-IN"/>
            </a:p>
          </p:txBody>
        </p:sp>
      </p:grpSp>
      <p:grpSp>
        <p:nvGrpSpPr>
          <p:cNvPr id="8" name="Group 8"/>
          <p:cNvGrpSpPr/>
          <p:nvPr/>
        </p:nvGrpSpPr>
        <p:grpSpPr>
          <a:xfrm>
            <a:off x="8324881" y="6805471"/>
            <a:ext cx="1007128" cy="1007124"/>
            <a:chOff x="0" y="0"/>
            <a:chExt cx="2255950" cy="2255941"/>
          </a:xfrm>
        </p:grpSpPr>
        <p:sp>
          <p:nvSpPr>
            <p:cNvPr id="9" name="Freeform 9"/>
            <p:cNvSpPr/>
            <p:nvPr/>
          </p:nvSpPr>
          <p:spPr>
            <a:xfrm>
              <a:off x="0" y="0"/>
              <a:ext cx="2255950" cy="2255941"/>
            </a:xfrm>
            <a:custGeom>
              <a:avLst/>
              <a:gdLst/>
              <a:ahLst/>
              <a:cxnLst/>
              <a:rect l="l" t="t" r="r" b="b"/>
              <a:pathLst>
                <a:path w="2255950" h="2255941">
                  <a:moveTo>
                    <a:pt x="0" y="0"/>
                  </a:moveTo>
                  <a:lnTo>
                    <a:pt x="2255950" y="0"/>
                  </a:lnTo>
                  <a:lnTo>
                    <a:pt x="2255950" y="2255941"/>
                  </a:lnTo>
                  <a:lnTo>
                    <a:pt x="0" y="2255941"/>
                  </a:lnTo>
                  <a:close/>
                </a:path>
              </a:pathLst>
            </a:custGeom>
            <a:solidFill>
              <a:srgbClr val="145DA0"/>
            </a:solidFill>
          </p:spPr>
          <p:txBody>
            <a:bodyPr/>
            <a:lstStyle/>
            <a:p>
              <a:endParaRPr lang="en-IN"/>
            </a:p>
          </p:txBody>
        </p:sp>
      </p:grpSp>
      <p:sp>
        <p:nvSpPr>
          <p:cNvPr id="10" name="Freeform 10"/>
          <p:cNvSpPr/>
          <p:nvPr/>
        </p:nvSpPr>
        <p:spPr>
          <a:xfrm>
            <a:off x="1028700" y="1753604"/>
            <a:ext cx="3612539" cy="2699552"/>
          </a:xfrm>
          <a:custGeom>
            <a:avLst/>
            <a:gdLst/>
            <a:ahLst/>
            <a:cxnLst/>
            <a:rect l="l" t="t" r="r" b="b"/>
            <a:pathLst>
              <a:path w="3612539" h="2699552">
                <a:moveTo>
                  <a:pt x="0" y="0"/>
                </a:moveTo>
                <a:lnTo>
                  <a:pt x="3612539" y="0"/>
                </a:lnTo>
                <a:lnTo>
                  <a:pt x="3612539" y="2699552"/>
                </a:lnTo>
                <a:lnTo>
                  <a:pt x="0" y="269955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11" name="TextBox 11"/>
          <p:cNvSpPr txBox="1"/>
          <p:nvPr/>
        </p:nvSpPr>
        <p:spPr>
          <a:xfrm>
            <a:off x="8758047" y="1831011"/>
            <a:ext cx="1147923" cy="1649494"/>
          </a:xfrm>
          <a:prstGeom prst="rect">
            <a:avLst/>
          </a:prstGeom>
        </p:spPr>
        <p:txBody>
          <a:bodyPr lIns="0" tIns="0" rIns="0" bIns="0" rtlCol="0" anchor="t">
            <a:spAutoFit/>
          </a:bodyPr>
          <a:lstStyle/>
          <a:p>
            <a:pPr>
              <a:lnSpc>
                <a:spcPts val="13558"/>
              </a:lnSpc>
            </a:pPr>
            <a:r>
              <a:rPr lang="en-US" sz="9684">
                <a:solidFill>
                  <a:srgbClr val="FDFDFD"/>
                </a:solidFill>
                <a:latin typeface="Open Sans Extra Bold"/>
              </a:rPr>
              <a:t>1</a:t>
            </a:r>
          </a:p>
        </p:txBody>
      </p:sp>
      <p:sp>
        <p:nvSpPr>
          <p:cNvPr id="12" name="TextBox 12"/>
          <p:cNvSpPr txBox="1"/>
          <p:nvPr/>
        </p:nvSpPr>
        <p:spPr>
          <a:xfrm>
            <a:off x="8607713" y="4186836"/>
            <a:ext cx="1147923" cy="1649494"/>
          </a:xfrm>
          <a:prstGeom prst="rect">
            <a:avLst/>
          </a:prstGeom>
        </p:spPr>
        <p:txBody>
          <a:bodyPr lIns="0" tIns="0" rIns="0" bIns="0" rtlCol="0" anchor="t">
            <a:spAutoFit/>
          </a:bodyPr>
          <a:lstStyle/>
          <a:p>
            <a:pPr>
              <a:lnSpc>
                <a:spcPts val="13558"/>
              </a:lnSpc>
            </a:pPr>
            <a:r>
              <a:rPr lang="en-US" sz="9684">
                <a:solidFill>
                  <a:srgbClr val="FDFDFD"/>
                </a:solidFill>
                <a:latin typeface="Open Sans Extra Bold"/>
              </a:rPr>
              <a:t>2</a:t>
            </a:r>
          </a:p>
        </p:txBody>
      </p:sp>
      <p:sp>
        <p:nvSpPr>
          <p:cNvPr id="13" name="TextBox 13"/>
          <p:cNvSpPr txBox="1"/>
          <p:nvPr/>
        </p:nvSpPr>
        <p:spPr>
          <a:xfrm>
            <a:off x="8607713" y="6624496"/>
            <a:ext cx="1147923" cy="1649494"/>
          </a:xfrm>
          <a:prstGeom prst="rect">
            <a:avLst/>
          </a:prstGeom>
        </p:spPr>
        <p:txBody>
          <a:bodyPr lIns="0" tIns="0" rIns="0" bIns="0" rtlCol="0" anchor="t">
            <a:spAutoFit/>
          </a:bodyPr>
          <a:lstStyle/>
          <a:p>
            <a:pPr>
              <a:lnSpc>
                <a:spcPts val="13558"/>
              </a:lnSpc>
            </a:pPr>
            <a:r>
              <a:rPr lang="en-US" sz="9684">
                <a:solidFill>
                  <a:srgbClr val="FDFDFD"/>
                </a:solidFill>
                <a:latin typeface="Open Sans Extra Bold"/>
              </a:rPr>
              <a:t>3</a:t>
            </a:r>
          </a:p>
        </p:txBody>
      </p:sp>
      <p:sp>
        <p:nvSpPr>
          <p:cNvPr id="14" name="TextBox 14"/>
          <p:cNvSpPr txBox="1"/>
          <p:nvPr/>
        </p:nvSpPr>
        <p:spPr>
          <a:xfrm>
            <a:off x="9905969" y="2032948"/>
            <a:ext cx="7353331" cy="889000"/>
          </a:xfrm>
          <a:prstGeom prst="rect">
            <a:avLst/>
          </a:prstGeom>
        </p:spPr>
        <p:txBody>
          <a:bodyPr lIns="0" tIns="0" rIns="0" bIns="0" rtlCol="0" anchor="t">
            <a:spAutoFit/>
          </a:bodyPr>
          <a:lstStyle/>
          <a:p>
            <a:pPr algn="just">
              <a:lnSpc>
                <a:spcPts val="3500"/>
              </a:lnSpc>
            </a:pPr>
            <a:r>
              <a:rPr lang="en-US" sz="2500" spc="-50">
                <a:solidFill>
                  <a:srgbClr val="FFFFFF"/>
                </a:solidFill>
                <a:latin typeface="Poppins"/>
              </a:rPr>
              <a:t>To quantify the association between respiratory disease and air pollution concentrations.</a:t>
            </a:r>
          </a:p>
        </p:txBody>
      </p:sp>
      <p:sp>
        <p:nvSpPr>
          <p:cNvPr id="15" name="TextBox 15"/>
          <p:cNvSpPr txBox="1"/>
          <p:nvPr/>
        </p:nvSpPr>
        <p:spPr>
          <a:xfrm>
            <a:off x="9905969" y="4291611"/>
            <a:ext cx="7353331" cy="1327150"/>
          </a:xfrm>
          <a:prstGeom prst="rect">
            <a:avLst/>
          </a:prstGeom>
        </p:spPr>
        <p:txBody>
          <a:bodyPr lIns="0" tIns="0" rIns="0" bIns="0" rtlCol="0" anchor="t">
            <a:spAutoFit/>
          </a:bodyPr>
          <a:lstStyle/>
          <a:p>
            <a:pPr>
              <a:lnSpc>
                <a:spcPts val="3500"/>
              </a:lnSpc>
            </a:pPr>
            <a:r>
              <a:rPr lang="en-US" sz="2500" spc="-50">
                <a:solidFill>
                  <a:srgbClr val="FFFFFF"/>
                </a:solidFill>
                <a:latin typeface="Poppins"/>
              </a:rPr>
              <a:t>To deploy the model which can handle the issue of overdispersion which cannot be accounted by Poisson model.</a:t>
            </a:r>
          </a:p>
        </p:txBody>
      </p:sp>
      <p:sp>
        <p:nvSpPr>
          <p:cNvPr id="16" name="TextBox 16"/>
          <p:cNvSpPr txBox="1"/>
          <p:nvPr/>
        </p:nvSpPr>
        <p:spPr>
          <a:xfrm>
            <a:off x="9905969" y="6729271"/>
            <a:ext cx="7353331" cy="1327150"/>
          </a:xfrm>
          <a:prstGeom prst="rect">
            <a:avLst/>
          </a:prstGeom>
        </p:spPr>
        <p:txBody>
          <a:bodyPr lIns="0" tIns="0" rIns="0" bIns="0" rtlCol="0" anchor="t">
            <a:spAutoFit/>
          </a:bodyPr>
          <a:lstStyle/>
          <a:p>
            <a:pPr>
              <a:lnSpc>
                <a:spcPts val="3500"/>
              </a:lnSpc>
            </a:pPr>
            <a:r>
              <a:rPr lang="en-US" sz="2500" spc="-50">
                <a:solidFill>
                  <a:srgbClr val="FFFFFF"/>
                </a:solidFill>
                <a:latin typeface="Poppins"/>
              </a:rPr>
              <a:t>To investigate the effect of serial and cross- correlation of the pollutants on health by GLM–PCA–VAR regression models.</a:t>
            </a:r>
          </a:p>
        </p:txBody>
      </p:sp>
      <p:sp>
        <p:nvSpPr>
          <p:cNvPr id="17" name="TextBox 17"/>
          <p:cNvSpPr txBox="1"/>
          <p:nvPr/>
        </p:nvSpPr>
        <p:spPr>
          <a:xfrm>
            <a:off x="653224" y="4624046"/>
            <a:ext cx="5970039" cy="1358903"/>
          </a:xfrm>
          <a:prstGeom prst="rect">
            <a:avLst/>
          </a:prstGeom>
        </p:spPr>
        <p:txBody>
          <a:bodyPr lIns="0" tIns="0" rIns="0" bIns="0" rtlCol="0" anchor="t">
            <a:spAutoFit/>
          </a:bodyPr>
          <a:lstStyle/>
          <a:p>
            <a:pPr>
              <a:lnSpc>
                <a:spcPts val="11199"/>
              </a:lnSpc>
            </a:pPr>
            <a:r>
              <a:rPr lang="en-US" sz="7999">
                <a:solidFill>
                  <a:srgbClr val="FDFDFD"/>
                </a:solidFill>
                <a:latin typeface="Open Sans Bold"/>
              </a:rPr>
              <a:t>OBJECTIVES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3F7E9F"/>
        </a:solidFill>
        <a:effectLst/>
      </p:bgPr>
    </p:bg>
    <p:spTree>
      <p:nvGrpSpPr>
        <p:cNvPr id="1" name=""/>
        <p:cNvGrpSpPr/>
        <p:nvPr/>
      </p:nvGrpSpPr>
      <p:grpSpPr>
        <a:xfrm>
          <a:off x="0" y="0"/>
          <a:ext cx="0" cy="0"/>
          <a:chOff x="0" y="0"/>
          <a:chExt cx="0" cy="0"/>
        </a:xfrm>
      </p:grpSpPr>
      <p:sp>
        <p:nvSpPr>
          <p:cNvPr id="2" name="Freeform 2"/>
          <p:cNvSpPr/>
          <p:nvPr/>
        </p:nvSpPr>
        <p:spPr>
          <a:xfrm>
            <a:off x="8929687" y="654058"/>
            <a:ext cx="9030309" cy="9632942"/>
          </a:xfrm>
          <a:custGeom>
            <a:avLst/>
            <a:gdLst/>
            <a:ahLst/>
            <a:cxnLst/>
            <a:rect l="l" t="t" r="r" b="b"/>
            <a:pathLst>
              <a:path w="9030309" h="9632942">
                <a:moveTo>
                  <a:pt x="0" y="0"/>
                </a:moveTo>
                <a:lnTo>
                  <a:pt x="9030310" y="0"/>
                </a:lnTo>
                <a:lnTo>
                  <a:pt x="9030310" y="9632942"/>
                </a:lnTo>
                <a:lnTo>
                  <a:pt x="0" y="9632942"/>
                </a:lnTo>
                <a:lnTo>
                  <a:pt x="0" y="0"/>
                </a:lnTo>
                <a:close/>
              </a:path>
            </a:pathLst>
          </a:custGeom>
          <a:blipFill>
            <a:blip r:embed="rId2"/>
            <a:stretch>
              <a:fillRect l="-199" r="-199"/>
            </a:stretch>
          </a:blipFill>
        </p:spPr>
        <p:txBody>
          <a:bodyPr/>
          <a:lstStyle/>
          <a:p>
            <a:endParaRPr lang="en-IN"/>
          </a:p>
        </p:txBody>
      </p:sp>
      <p:grpSp>
        <p:nvGrpSpPr>
          <p:cNvPr id="3" name="Group 3"/>
          <p:cNvGrpSpPr/>
          <p:nvPr/>
        </p:nvGrpSpPr>
        <p:grpSpPr>
          <a:xfrm>
            <a:off x="585133" y="4239164"/>
            <a:ext cx="7900988" cy="5357828"/>
            <a:chOff x="0" y="0"/>
            <a:chExt cx="10534650" cy="7143770"/>
          </a:xfrm>
        </p:grpSpPr>
        <p:sp>
          <p:nvSpPr>
            <p:cNvPr id="4" name="Freeform 4"/>
            <p:cNvSpPr/>
            <p:nvPr/>
          </p:nvSpPr>
          <p:spPr>
            <a:xfrm>
              <a:off x="0" y="0"/>
              <a:ext cx="1367924" cy="1367924"/>
            </a:xfrm>
            <a:custGeom>
              <a:avLst/>
              <a:gdLst/>
              <a:ahLst/>
              <a:cxnLst/>
              <a:rect l="l" t="t" r="r" b="b"/>
              <a:pathLst>
                <a:path w="1367924" h="1367924">
                  <a:moveTo>
                    <a:pt x="0" y="0"/>
                  </a:moveTo>
                  <a:lnTo>
                    <a:pt x="1367924" y="0"/>
                  </a:lnTo>
                  <a:lnTo>
                    <a:pt x="1367924" y="1367924"/>
                  </a:lnTo>
                  <a:lnTo>
                    <a:pt x="0" y="1367924"/>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en-IN"/>
            </a:p>
          </p:txBody>
        </p:sp>
        <p:sp>
          <p:nvSpPr>
            <p:cNvPr id="5" name="TextBox 5"/>
            <p:cNvSpPr txBox="1"/>
            <p:nvPr/>
          </p:nvSpPr>
          <p:spPr>
            <a:xfrm>
              <a:off x="1670563" y="160250"/>
              <a:ext cx="8864087" cy="975479"/>
            </a:xfrm>
            <a:prstGeom prst="rect">
              <a:avLst/>
            </a:prstGeom>
          </p:spPr>
          <p:txBody>
            <a:bodyPr lIns="0" tIns="0" rIns="0" bIns="0" rtlCol="0" anchor="t">
              <a:spAutoFit/>
            </a:bodyPr>
            <a:lstStyle/>
            <a:p>
              <a:pPr>
                <a:lnSpc>
                  <a:spcPts val="2987"/>
                </a:lnSpc>
              </a:pPr>
              <a:r>
                <a:rPr lang="en-US" sz="2133" spc="-42">
                  <a:solidFill>
                    <a:srgbClr val="FDFDFD"/>
                  </a:solidFill>
                  <a:latin typeface="Poppins"/>
                </a:rPr>
                <a:t>Weekly data count of USA patients collected from Oct 2022 to Jan 2024.</a:t>
              </a:r>
            </a:p>
          </p:txBody>
        </p:sp>
        <p:sp>
          <p:nvSpPr>
            <p:cNvPr id="6" name="TextBox 6"/>
            <p:cNvSpPr txBox="1"/>
            <p:nvPr/>
          </p:nvSpPr>
          <p:spPr>
            <a:xfrm>
              <a:off x="139321" y="230817"/>
              <a:ext cx="1089282" cy="778365"/>
            </a:xfrm>
            <a:prstGeom prst="rect">
              <a:avLst/>
            </a:prstGeom>
          </p:spPr>
          <p:txBody>
            <a:bodyPr lIns="0" tIns="0" rIns="0" bIns="0" rtlCol="0" anchor="t">
              <a:spAutoFit/>
            </a:bodyPr>
            <a:lstStyle/>
            <a:p>
              <a:pPr marL="0" lvl="0" indent="0" algn="ctr">
                <a:lnSpc>
                  <a:spcPts val="4704"/>
                </a:lnSpc>
                <a:spcBef>
                  <a:spcPct val="0"/>
                </a:spcBef>
              </a:pPr>
              <a:r>
                <a:rPr lang="en-US" sz="3360" spc="-67">
                  <a:solidFill>
                    <a:srgbClr val="051D40"/>
                  </a:solidFill>
                  <a:latin typeface="Poppins"/>
                </a:rPr>
                <a:t>01</a:t>
              </a:r>
            </a:p>
          </p:txBody>
        </p:sp>
        <p:sp>
          <p:nvSpPr>
            <p:cNvPr id="7" name="Freeform 7"/>
            <p:cNvSpPr/>
            <p:nvPr/>
          </p:nvSpPr>
          <p:spPr>
            <a:xfrm>
              <a:off x="249" y="1926724"/>
              <a:ext cx="1367924" cy="1367924"/>
            </a:xfrm>
            <a:custGeom>
              <a:avLst/>
              <a:gdLst/>
              <a:ahLst/>
              <a:cxnLst/>
              <a:rect l="l" t="t" r="r" b="b"/>
              <a:pathLst>
                <a:path w="1367924" h="1367924">
                  <a:moveTo>
                    <a:pt x="0" y="0"/>
                  </a:moveTo>
                  <a:lnTo>
                    <a:pt x="1367924" y="0"/>
                  </a:lnTo>
                  <a:lnTo>
                    <a:pt x="1367924" y="1367924"/>
                  </a:lnTo>
                  <a:lnTo>
                    <a:pt x="0" y="1367924"/>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en-IN"/>
            </a:p>
          </p:txBody>
        </p:sp>
        <p:sp>
          <p:nvSpPr>
            <p:cNvPr id="8" name="TextBox 8"/>
            <p:cNvSpPr txBox="1"/>
            <p:nvPr/>
          </p:nvSpPr>
          <p:spPr>
            <a:xfrm>
              <a:off x="1670563" y="1831925"/>
              <a:ext cx="8319999" cy="1512721"/>
            </a:xfrm>
            <a:prstGeom prst="rect">
              <a:avLst/>
            </a:prstGeom>
          </p:spPr>
          <p:txBody>
            <a:bodyPr lIns="0" tIns="0" rIns="0" bIns="0" rtlCol="0" anchor="t">
              <a:spAutoFit/>
            </a:bodyPr>
            <a:lstStyle/>
            <a:p>
              <a:pPr>
                <a:lnSpc>
                  <a:spcPts val="2987"/>
                </a:lnSpc>
              </a:pPr>
              <a:r>
                <a:rPr lang="en-US" sz="2133" spc="-42" dirty="0">
                  <a:solidFill>
                    <a:srgbClr val="FDFDFD"/>
                  </a:solidFill>
                  <a:latin typeface="Poppins"/>
                </a:rPr>
                <a:t>Source:  Oklahoma Department of Environment Quality and Centers of disease and control prevention.</a:t>
              </a:r>
            </a:p>
          </p:txBody>
        </p:sp>
        <p:sp>
          <p:nvSpPr>
            <p:cNvPr id="9" name="TextBox 9"/>
            <p:cNvSpPr txBox="1"/>
            <p:nvPr/>
          </p:nvSpPr>
          <p:spPr>
            <a:xfrm>
              <a:off x="139570" y="2157541"/>
              <a:ext cx="1089282" cy="778365"/>
            </a:xfrm>
            <a:prstGeom prst="rect">
              <a:avLst/>
            </a:prstGeom>
          </p:spPr>
          <p:txBody>
            <a:bodyPr lIns="0" tIns="0" rIns="0" bIns="0" rtlCol="0" anchor="t">
              <a:spAutoFit/>
            </a:bodyPr>
            <a:lstStyle/>
            <a:p>
              <a:pPr marL="0" lvl="0" indent="0" algn="ctr">
                <a:lnSpc>
                  <a:spcPts val="4704"/>
                </a:lnSpc>
                <a:spcBef>
                  <a:spcPct val="0"/>
                </a:spcBef>
              </a:pPr>
              <a:r>
                <a:rPr lang="en-US" sz="3360" spc="-67">
                  <a:solidFill>
                    <a:srgbClr val="051D40"/>
                  </a:solidFill>
                  <a:latin typeface="Poppins"/>
                </a:rPr>
                <a:t>02</a:t>
              </a:r>
            </a:p>
          </p:txBody>
        </p:sp>
        <p:sp>
          <p:nvSpPr>
            <p:cNvPr id="10" name="Freeform 10"/>
            <p:cNvSpPr/>
            <p:nvPr/>
          </p:nvSpPr>
          <p:spPr>
            <a:xfrm>
              <a:off x="0" y="3849123"/>
              <a:ext cx="1367924" cy="1367924"/>
            </a:xfrm>
            <a:custGeom>
              <a:avLst/>
              <a:gdLst/>
              <a:ahLst/>
              <a:cxnLst/>
              <a:rect l="l" t="t" r="r" b="b"/>
              <a:pathLst>
                <a:path w="1367924" h="1367924">
                  <a:moveTo>
                    <a:pt x="0" y="0"/>
                  </a:moveTo>
                  <a:lnTo>
                    <a:pt x="1367924" y="0"/>
                  </a:lnTo>
                  <a:lnTo>
                    <a:pt x="1367924" y="1367923"/>
                  </a:lnTo>
                  <a:lnTo>
                    <a:pt x="0" y="1367923"/>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en-IN"/>
            </a:p>
          </p:txBody>
        </p:sp>
        <p:sp>
          <p:nvSpPr>
            <p:cNvPr id="11" name="TextBox 11"/>
            <p:cNvSpPr txBox="1"/>
            <p:nvPr/>
          </p:nvSpPr>
          <p:spPr>
            <a:xfrm>
              <a:off x="1670563" y="3987228"/>
              <a:ext cx="8574247" cy="1009489"/>
            </a:xfrm>
            <a:prstGeom prst="rect">
              <a:avLst/>
            </a:prstGeom>
          </p:spPr>
          <p:txBody>
            <a:bodyPr lIns="0" tIns="0" rIns="0" bIns="0" rtlCol="0" anchor="t">
              <a:spAutoFit/>
            </a:bodyPr>
            <a:lstStyle/>
            <a:p>
              <a:pPr>
                <a:lnSpc>
                  <a:spcPts val="3025"/>
                </a:lnSpc>
              </a:pPr>
              <a:r>
                <a:rPr lang="en-US" sz="2161" spc="-43">
                  <a:solidFill>
                    <a:srgbClr val="FDFDFD"/>
                  </a:solidFill>
                  <a:latin typeface="Poppins"/>
                </a:rPr>
                <a:t>Pollutants taken into consideration are CO, NO2, PM-10, PM-2.5, SO2 and Ozone.</a:t>
              </a:r>
            </a:p>
          </p:txBody>
        </p:sp>
        <p:sp>
          <p:nvSpPr>
            <p:cNvPr id="12" name="TextBox 12"/>
            <p:cNvSpPr txBox="1"/>
            <p:nvPr/>
          </p:nvSpPr>
          <p:spPr>
            <a:xfrm>
              <a:off x="139321" y="4079940"/>
              <a:ext cx="1089282" cy="778365"/>
            </a:xfrm>
            <a:prstGeom prst="rect">
              <a:avLst/>
            </a:prstGeom>
          </p:spPr>
          <p:txBody>
            <a:bodyPr lIns="0" tIns="0" rIns="0" bIns="0" rtlCol="0" anchor="t">
              <a:spAutoFit/>
            </a:bodyPr>
            <a:lstStyle/>
            <a:p>
              <a:pPr marL="0" lvl="0" indent="0" algn="ctr">
                <a:lnSpc>
                  <a:spcPts val="4704"/>
                </a:lnSpc>
                <a:spcBef>
                  <a:spcPct val="0"/>
                </a:spcBef>
              </a:pPr>
              <a:r>
                <a:rPr lang="en-US" sz="3360" spc="-67">
                  <a:solidFill>
                    <a:srgbClr val="051D40"/>
                  </a:solidFill>
                  <a:latin typeface="Poppins"/>
                </a:rPr>
                <a:t>03</a:t>
              </a:r>
            </a:p>
          </p:txBody>
        </p:sp>
        <p:sp>
          <p:nvSpPr>
            <p:cNvPr id="13" name="Freeform 13"/>
            <p:cNvSpPr/>
            <p:nvPr/>
          </p:nvSpPr>
          <p:spPr>
            <a:xfrm>
              <a:off x="249" y="5775846"/>
              <a:ext cx="1367924" cy="1367924"/>
            </a:xfrm>
            <a:custGeom>
              <a:avLst/>
              <a:gdLst/>
              <a:ahLst/>
              <a:cxnLst/>
              <a:rect l="l" t="t" r="r" b="b"/>
              <a:pathLst>
                <a:path w="1367924" h="1367924">
                  <a:moveTo>
                    <a:pt x="0" y="0"/>
                  </a:moveTo>
                  <a:lnTo>
                    <a:pt x="1367924" y="0"/>
                  </a:lnTo>
                  <a:lnTo>
                    <a:pt x="1367924" y="1367924"/>
                  </a:lnTo>
                  <a:lnTo>
                    <a:pt x="0" y="1367924"/>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en-IN"/>
            </a:p>
          </p:txBody>
        </p:sp>
        <p:sp>
          <p:nvSpPr>
            <p:cNvPr id="14" name="TextBox 14"/>
            <p:cNvSpPr txBox="1"/>
            <p:nvPr/>
          </p:nvSpPr>
          <p:spPr>
            <a:xfrm>
              <a:off x="1670812" y="5936097"/>
              <a:ext cx="8863838" cy="975479"/>
            </a:xfrm>
            <a:prstGeom prst="rect">
              <a:avLst/>
            </a:prstGeom>
          </p:spPr>
          <p:txBody>
            <a:bodyPr lIns="0" tIns="0" rIns="0" bIns="0" rtlCol="0" anchor="t">
              <a:spAutoFit/>
            </a:bodyPr>
            <a:lstStyle/>
            <a:p>
              <a:pPr>
                <a:lnSpc>
                  <a:spcPts val="2987"/>
                </a:lnSpc>
              </a:pPr>
              <a:r>
                <a:rPr lang="en-US" sz="2133" spc="-42">
                  <a:solidFill>
                    <a:srgbClr val="FDFDFD"/>
                  </a:solidFill>
                  <a:latin typeface="Poppins"/>
                </a:rPr>
                <a:t>Data comprises of 74 data points and 7 variables (1 target variable and 6 independent  variables).</a:t>
              </a:r>
            </a:p>
          </p:txBody>
        </p:sp>
        <p:sp>
          <p:nvSpPr>
            <p:cNvPr id="15" name="TextBox 15"/>
            <p:cNvSpPr txBox="1"/>
            <p:nvPr/>
          </p:nvSpPr>
          <p:spPr>
            <a:xfrm>
              <a:off x="139570" y="6006664"/>
              <a:ext cx="1089282" cy="778365"/>
            </a:xfrm>
            <a:prstGeom prst="rect">
              <a:avLst/>
            </a:prstGeom>
          </p:spPr>
          <p:txBody>
            <a:bodyPr lIns="0" tIns="0" rIns="0" bIns="0" rtlCol="0" anchor="t">
              <a:spAutoFit/>
            </a:bodyPr>
            <a:lstStyle/>
            <a:p>
              <a:pPr marL="0" lvl="0" indent="0" algn="ctr">
                <a:lnSpc>
                  <a:spcPts val="4704"/>
                </a:lnSpc>
                <a:spcBef>
                  <a:spcPct val="0"/>
                </a:spcBef>
              </a:pPr>
              <a:r>
                <a:rPr lang="en-US" sz="3360" spc="-67">
                  <a:solidFill>
                    <a:srgbClr val="051D40"/>
                  </a:solidFill>
                  <a:latin typeface="Poppins"/>
                </a:rPr>
                <a:t>04</a:t>
              </a:r>
            </a:p>
          </p:txBody>
        </p:sp>
      </p:grpSp>
      <p:sp>
        <p:nvSpPr>
          <p:cNvPr id="16" name="TextBox 16"/>
          <p:cNvSpPr txBox="1"/>
          <p:nvPr/>
        </p:nvSpPr>
        <p:spPr>
          <a:xfrm>
            <a:off x="585133" y="501658"/>
            <a:ext cx="8344555" cy="2787649"/>
          </a:xfrm>
          <a:prstGeom prst="rect">
            <a:avLst/>
          </a:prstGeom>
        </p:spPr>
        <p:txBody>
          <a:bodyPr lIns="0" tIns="0" rIns="0" bIns="0" rtlCol="0" anchor="t">
            <a:spAutoFit/>
          </a:bodyPr>
          <a:lstStyle/>
          <a:p>
            <a:pPr>
              <a:lnSpc>
                <a:spcPts val="11200"/>
              </a:lnSpc>
            </a:pPr>
            <a:r>
              <a:rPr lang="en-US" sz="8000">
                <a:solidFill>
                  <a:srgbClr val="FDFDFD"/>
                </a:solidFill>
                <a:latin typeface="Open Sans Bold"/>
              </a:rPr>
              <a:t>DATA </a:t>
            </a:r>
          </a:p>
          <a:p>
            <a:pPr>
              <a:lnSpc>
                <a:spcPts val="11200"/>
              </a:lnSpc>
              <a:spcBef>
                <a:spcPct val="0"/>
              </a:spcBef>
            </a:pPr>
            <a:r>
              <a:rPr lang="en-US" sz="8000">
                <a:solidFill>
                  <a:srgbClr val="FDFDFD"/>
                </a:solidFill>
                <a:latin typeface="Open Sans Bold"/>
              </a:rPr>
              <a:t>DESCRIPTION</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3810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IN"/>
          </a:p>
        </p:txBody>
      </p:sp>
      <p:grpSp>
        <p:nvGrpSpPr>
          <p:cNvPr id="3" name="Group 3"/>
          <p:cNvGrpSpPr/>
          <p:nvPr/>
        </p:nvGrpSpPr>
        <p:grpSpPr>
          <a:xfrm>
            <a:off x="1160395" y="3574652"/>
            <a:ext cx="3859285" cy="3094575"/>
            <a:chOff x="0" y="0"/>
            <a:chExt cx="1075555" cy="862436"/>
          </a:xfrm>
        </p:grpSpPr>
        <p:sp>
          <p:nvSpPr>
            <p:cNvPr id="4" name="Freeform 4"/>
            <p:cNvSpPr/>
            <p:nvPr/>
          </p:nvSpPr>
          <p:spPr>
            <a:xfrm>
              <a:off x="0" y="0"/>
              <a:ext cx="1075555" cy="862436"/>
            </a:xfrm>
            <a:custGeom>
              <a:avLst/>
              <a:gdLst/>
              <a:ahLst/>
              <a:cxnLst/>
              <a:rect l="l" t="t" r="r" b="b"/>
              <a:pathLst>
                <a:path w="1075555" h="862436">
                  <a:moveTo>
                    <a:pt x="62188" y="0"/>
                  </a:moveTo>
                  <a:lnTo>
                    <a:pt x="1013368" y="0"/>
                  </a:lnTo>
                  <a:cubicBezTo>
                    <a:pt x="1047713" y="0"/>
                    <a:pt x="1075555" y="27842"/>
                    <a:pt x="1075555" y="62188"/>
                  </a:cubicBezTo>
                  <a:lnTo>
                    <a:pt x="1075555" y="800248"/>
                  </a:lnTo>
                  <a:cubicBezTo>
                    <a:pt x="1075555" y="834594"/>
                    <a:pt x="1047713" y="862436"/>
                    <a:pt x="1013368" y="862436"/>
                  </a:cubicBezTo>
                  <a:lnTo>
                    <a:pt x="62188" y="862436"/>
                  </a:lnTo>
                  <a:cubicBezTo>
                    <a:pt x="27842" y="862436"/>
                    <a:pt x="0" y="834594"/>
                    <a:pt x="0" y="800248"/>
                  </a:cubicBezTo>
                  <a:lnTo>
                    <a:pt x="0" y="62188"/>
                  </a:lnTo>
                  <a:cubicBezTo>
                    <a:pt x="0" y="27842"/>
                    <a:pt x="27842" y="0"/>
                    <a:pt x="62188" y="0"/>
                  </a:cubicBezTo>
                  <a:close/>
                </a:path>
              </a:pathLst>
            </a:custGeom>
            <a:solidFill>
              <a:srgbClr val="145DA0">
                <a:alpha val="98824"/>
              </a:srgbClr>
            </a:solidFill>
          </p:spPr>
          <p:txBody>
            <a:bodyPr/>
            <a:lstStyle/>
            <a:p>
              <a:endParaRPr lang="en-IN"/>
            </a:p>
          </p:txBody>
        </p:sp>
        <p:sp>
          <p:nvSpPr>
            <p:cNvPr id="5" name="TextBox 5"/>
            <p:cNvSpPr txBox="1"/>
            <p:nvPr/>
          </p:nvSpPr>
          <p:spPr>
            <a:xfrm>
              <a:off x="0" y="-38100"/>
              <a:ext cx="1075555" cy="900536"/>
            </a:xfrm>
            <a:prstGeom prst="rect">
              <a:avLst/>
            </a:prstGeom>
          </p:spPr>
          <p:txBody>
            <a:bodyPr lIns="50800" tIns="50800" rIns="50800" bIns="50800" rtlCol="0" anchor="ctr"/>
            <a:lstStyle/>
            <a:p>
              <a:pPr algn="ctr">
                <a:lnSpc>
                  <a:spcPts val="2859"/>
                </a:lnSpc>
              </a:pPr>
              <a:endParaRPr/>
            </a:p>
          </p:txBody>
        </p:sp>
      </p:grpSp>
      <p:grpSp>
        <p:nvGrpSpPr>
          <p:cNvPr id="6" name="Group 6"/>
          <p:cNvGrpSpPr/>
          <p:nvPr/>
        </p:nvGrpSpPr>
        <p:grpSpPr>
          <a:xfrm>
            <a:off x="7214357" y="5894188"/>
            <a:ext cx="3859285" cy="3094575"/>
            <a:chOff x="0" y="0"/>
            <a:chExt cx="1075555" cy="862436"/>
          </a:xfrm>
        </p:grpSpPr>
        <p:sp>
          <p:nvSpPr>
            <p:cNvPr id="7" name="Freeform 7"/>
            <p:cNvSpPr/>
            <p:nvPr/>
          </p:nvSpPr>
          <p:spPr>
            <a:xfrm>
              <a:off x="0" y="0"/>
              <a:ext cx="1075555" cy="862436"/>
            </a:xfrm>
            <a:custGeom>
              <a:avLst/>
              <a:gdLst/>
              <a:ahLst/>
              <a:cxnLst/>
              <a:rect l="l" t="t" r="r" b="b"/>
              <a:pathLst>
                <a:path w="1075555" h="862436">
                  <a:moveTo>
                    <a:pt x="62188" y="0"/>
                  </a:moveTo>
                  <a:lnTo>
                    <a:pt x="1013368" y="0"/>
                  </a:lnTo>
                  <a:cubicBezTo>
                    <a:pt x="1047713" y="0"/>
                    <a:pt x="1075555" y="27842"/>
                    <a:pt x="1075555" y="62188"/>
                  </a:cubicBezTo>
                  <a:lnTo>
                    <a:pt x="1075555" y="800248"/>
                  </a:lnTo>
                  <a:cubicBezTo>
                    <a:pt x="1075555" y="834594"/>
                    <a:pt x="1047713" y="862436"/>
                    <a:pt x="1013368" y="862436"/>
                  </a:cubicBezTo>
                  <a:lnTo>
                    <a:pt x="62188" y="862436"/>
                  </a:lnTo>
                  <a:cubicBezTo>
                    <a:pt x="27842" y="862436"/>
                    <a:pt x="0" y="834594"/>
                    <a:pt x="0" y="800248"/>
                  </a:cubicBezTo>
                  <a:lnTo>
                    <a:pt x="0" y="62188"/>
                  </a:lnTo>
                  <a:cubicBezTo>
                    <a:pt x="0" y="27842"/>
                    <a:pt x="27842" y="0"/>
                    <a:pt x="62188" y="0"/>
                  </a:cubicBezTo>
                  <a:close/>
                </a:path>
              </a:pathLst>
            </a:custGeom>
            <a:solidFill>
              <a:srgbClr val="145DA0">
                <a:alpha val="98824"/>
              </a:srgbClr>
            </a:solidFill>
          </p:spPr>
          <p:txBody>
            <a:bodyPr/>
            <a:lstStyle/>
            <a:p>
              <a:endParaRPr lang="en-IN"/>
            </a:p>
          </p:txBody>
        </p:sp>
        <p:sp>
          <p:nvSpPr>
            <p:cNvPr id="8" name="TextBox 8"/>
            <p:cNvSpPr txBox="1"/>
            <p:nvPr/>
          </p:nvSpPr>
          <p:spPr>
            <a:xfrm>
              <a:off x="0" y="-38100"/>
              <a:ext cx="1075555" cy="900536"/>
            </a:xfrm>
            <a:prstGeom prst="rect">
              <a:avLst/>
            </a:prstGeom>
          </p:spPr>
          <p:txBody>
            <a:bodyPr lIns="50800" tIns="50800" rIns="50800" bIns="50800" rtlCol="0" anchor="ctr"/>
            <a:lstStyle/>
            <a:p>
              <a:pPr algn="ctr">
                <a:lnSpc>
                  <a:spcPts val="2859"/>
                </a:lnSpc>
              </a:pPr>
              <a:endParaRPr/>
            </a:p>
          </p:txBody>
        </p:sp>
      </p:grpSp>
      <p:sp>
        <p:nvSpPr>
          <p:cNvPr id="9" name="Freeform 9"/>
          <p:cNvSpPr/>
          <p:nvPr/>
        </p:nvSpPr>
        <p:spPr>
          <a:xfrm rot="-1885381">
            <a:off x="11074371" y="6339006"/>
            <a:ext cx="2337847" cy="660442"/>
          </a:xfrm>
          <a:custGeom>
            <a:avLst/>
            <a:gdLst/>
            <a:ahLst/>
            <a:cxnLst/>
            <a:rect l="l" t="t" r="r" b="b"/>
            <a:pathLst>
              <a:path w="2337847" h="660442">
                <a:moveTo>
                  <a:pt x="0" y="0"/>
                </a:moveTo>
                <a:lnTo>
                  <a:pt x="2337847" y="0"/>
                </a:lnTo>
                <a:lnTo>
                  <a:pt x="2337847" y="660442"/>
                </a:lnTo>
                <a:lnTo>
                  <a:pt x="0" y="66044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10" name="TextBox 10"/>
          <p:cNvSpPr txBox="1"/>
          <p:nvPr/>
        </p:nvSpPr>
        <p:spPr>
          <a:xfrm>
            <a:off x="13272551" y="3779929"/>
            <a:ext cx="3335452" cy="774235"/>
          </a:xfrm>
          <a:prstGeom prst="rect">
            <a:avLst/>
          </a:prstGeom>
        </p:spPr>
        <p:txBody>
          <a:bodyPr lIns="0" tIns="0" rIns="0" bIns="0" rtlCol="0" anchor="t">
            <a:spAutoFit/>
          </a:bodyPr>
          <a:lstStyle/>
          <a:p>
            <a:pPr algn="ctr">
              <a:lnSpc>
                <a:spcPts val="3000"/>
              </a:lnSpc>
            </a:pPr>
            <a:r>
              <a:rPr lang="en-US" sz="2143" spc="-42">
                <a:solidFill>
                  <a:srgbClr val="FDFDFD"/>
                </a:solidFill>
                <a:latin typeface="Poppins"/>
              </a:rPr>
              <a:t>. Connecting the patient and pollution tables</a:t>
            </a:r>
          </a:p>
        </p:txBody>
      </p:sp>
      <p:sp>
        <p:nvSpPr>
          <p:cNvPr id="11" name="Freeform 11"/>
          <p:cNvSpPr/>
          <p:nvPr/>
        </p:nvSpPr>
        <p:spPr>
          <a:xfrm rot="-8970905" flipH="1">
            <a:off x="5025616" y="4834347"/>
            <a:ext cx="2337847" cy="660442"/>
          </a:xfrm>
          <a:custGeom>
            <a:avLst/>
            <a:gdLst/>
            <a:ahLst/>
            <a:cxnLst/>
            <a:rect l="l" t="t" r="r" b="b"/>
            <a:pathLst>
              <a:path w="2337847" h="660442">
                <a:moveTo>
                  <a:pt x="2337847" y="0"/>
                </a:moveTo>
                <a:lnTo>
                  <a:pt x="0" y="0"/>
                </a:lnTo>
                <a:lnTo>
                  <a:pt x="0" y="660442"/>
                </a:lnTo>
                <a:lnTo>
                  <a:pt x="2337847" y="660442"/>
                </a:lnTo>
                <a:lnTo>
                  <a:pt x="2337847"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grpSp>
        <p:nvGrpSpPr>
          <p:cNvPr id="12" name="Group 12"/>
          <p:cNvGrpSpPr/>
          <p:nvPr/>
        </p:nvGrpSpPr>
        <p:grpSpPr>
          <a:xfrm>
            <a:off x="13272551" y="2653096"/>
            <a:ext cx="3859285" cy="3094575"/>
            <a:chOff x="0" y="0"/>
            <a:chExt cx="1075555" cy="862436"/>
          </a:xfrm>
        </p:grpSpPr>
        <p:sp>
          <p:nvSpPr>
            <p:cNvPr id="13" name="Freeform 13"/>
            <p:cNvSpPr/>
            <p:nvPr/>
          </p:nvSpPr>
          <p:spPr>
            <a:xfrm>
              <a:off x="0" y="0"/>
              <a:ext cx="1075555" cy="862436"/>
            </a:xfrm>
            <a:custGeom>
              <a:avLst/>
              <a:gdLst/>
              <a:ahLst/>
              <a:cxnLst/>
              <a:rect l="l" t="t" r="r" b="b"/>
              <a:pathLst>
                <a:path w="1075555" h="862436">
                  <a:moveTo>
                    <a:pt x="62188" y="0"/>
                  </a:moveTo>
                  <a:lnTo>
                    <a:pt x="1013368" y="0"/>
                  </a:lnTo>
                  <a:cubicBezTo>
                    <a:pt x="1047713" y="0"/>
                    <a:pt x="1075555" y="27842"/>
                    <a:pt x="1075555" y="62188"/>
                  </a:cubicBezTo>
                  <a:lnTo>
                    <a:pt x="1075555" y="800248"/>
                  </a:lnTo>
                  <a:cubicBezTo>
                    <a:pt x="1075555" y="834594"/>
                    <a:pt x="1047713" y="862436"/>
                    <a:pt x="1013368" y="862436"/>
                  </a:cubicBezTo>
                  <a:lnTo>
                    <a:pt x="62188" y="862436"/>
                  </a:lnTo>
                  <a:cubicBezTo>
                    <a:pt x="27842" y="862436"/>
                    <a:pt x="0" y="834594"/>
                    <a:pt x="0" y="800248"/>
                  </a:cubicBezTo>
                  <a:lnTo>
                    <a:pt x="0" y="62188"/>
                  </a:lnTo>
                  <a:cubicBezTo>
                    <a:pt x="0" y="27842"/>
                    <a:pt x="27842" y="0"/>
                    <a:pt x="62188" y="0"/>
                  </a:cubicBezTo>
                  <a:close/>
                </a:path>
              </a:pathLst>
            </a:custGeom>
            <a:solidFill>
              <a:srgbClr val="145DA0">
                <a:alpha val="98824"/>
              </a:srgbClr>
            </a:solidFill>
          </p:spPr>
          <p:txBody>
            <a:bodyPr/>
            <a:lstStyle/>
            <a:p>
              <a:endParaRPr lang="en-IN"/>
            </a:p>
          </p:txBody>
        </p:sp>
        <p:sp>
          <p:nvSpPr>
            <p:cNvPr id="14" name="TextBox 14"/>
            <p:cNvSpPr txBox="1"/>
            <p:nvPr/>
          </p:nvSpPr>
          <p:spPr>
            <a:xfrm>
              <a:off x="0" y="-38100"/>
              <a:ext cx="1075555" cy="900536"/>
            </a:xfrm>
            <a:prstGeom prst="rect">
              <a:avLst/>
            </a:prstGeom>
          </p:spPr>
          <p:txBody>
            <a:bodyPr lIns="50800" tIns="50800" rIns="50800" bIns="50800" rtlCol="0" anchor="ctr"/>
            <a:lstStyle/>
            <a:p>
              <a:pPr algn="ctr">
                <a:lnSpc>
                  <a:spcPts val="2859"/>
                </a:lnSpc>
              </a:pPr>
              <a:endParaRPr/>
            </a:p>
          </p:txBody>
        </p:sp>
      </p:grpSp>
      <p:sp>
        <p:nvSpPr>
          <p:cNvPr id="15" name="Freeform 15"/>
          <p:cNvSpPr/>
          <p:nvPr/>
        </p:nvSpPr>
        <p:spPr>
          <a:xfrm>
            <a:off x="13752941" y="6669227"/>
            <a:ext cx="2898506" cy="3623133"/>
          </a:xfrm>
          <a:custGeom>
            <a:avLst/>
            <a:gdLst/>
            <a:ahLst/>
            <a:cxnLst/>
            <a:rect l="l" t="t" r="r" b="b"/>
            <a:pathLst>
              <a:path w="2898506" h="3623133">
                <a:moveTo>
                  <a:pt x="0" y="0"/>
                </a:moveTo>
                <a:lnTo>
                  <a:pt x="2898506" y="0"/>
                </a:lnTo>
                <a:lnTo>
                  <a:pt x="2898506" y="3623133"/>
                </a:lnTo>
                <a:lnTo>
                  <a:pt x="0" y="362313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N"/>
          </a:p>
        </p:txBody>
      </p:sp>
      <p:sp>
        <p:nvSpPr>
          <p:cNvPr id="16" name="TextBox 16"/>
          <p:cNvSpPr txBox="1"/>
          <p:nvPr/>
        </p:nvSpPr>
        <p:spPr>
          <a:xfrm>
            <a:off x="3716869" y="626516"/>
            <a:ext cx="10854261" cy="1350644"/>
          </a:xfrm>
          <a:prstGeom prst="rect">
            <a:avLst/>
          </a:prstGeom>
        </p:spPr>
        <p:txBody>
          <a:bodyPr lIns="0" tIns="0" rIns="0" bIns="0" rtlCol="0" anchor="t">
            <a:spAutoFit/>
          </a:bodyPr>
          <a:lstStyle/>
          <a:p>
            <a:pPr marL="0" lvl="0" indent="0" algn="ctr">
              <a:lnSpc>
                <a:spcPts val="11040"/>
              </a:lnSpc>
              <a:spcBef>
                <a:spcPct val="0"/>
              </a:spcBef>
            </a:pPr>
            <a:r>
              <a:rPr lang="en-US" sz="8000">
                <a:solidFill>
                  <a:srgbClr val="051D40"/>
                </a:solidFill>
                <a:latin typeface="Open Sans Extra Bold"/>
              </a:rPr>
              <a:t>DATA CLEANING</a:t>
            </a:r>
          </a:p>
        </p:txBody>
      </p:sp>
      <p:sp>
        <p:nvSpPr>
          <p:cNvPr id="17" name="TextBox 17"/>
          <p:cNvSpPr txBox="1"/>
          <p:nvPr/>
        </p:nvSpPr>
        <p:spPr>
          <a:xfrm>
            <a:off x="1436916" y="3751354"/>
            <a:ext cx="3335452" cy="2731179"/>
          </a:xfrm>
          <a:prstGeom prst="rect">
            <a:avLst/>
          </a:prstGeom>
        </p:spPr>
        <p:txBody>
          <a:bodyPr lIns="0" tIns="0" rIns="0" bIns="0" rtlCol="0" anchor="t">
            <a:spAutoFit/>
          </a:bodyPr>
          <a:lstStyle/>
          <a:p>
            <a:pPr algn="ctr">
              <a:lnSpc>
                <a:spcPts val="4337"/>
              </a:lnSpc>
            </a:pPr>
            <a:r>
              <a:rPr lang="en-US" sz="3098" spc="-61" dirty="0">
                <a:solidFill>
                  <a:srgbClr val="FDFDFD"/>
                </a:solidFill>
                <a:latin typeface="Poppins"/>
              </a:rPr>
              <a:t>Using mean imputation to handle missing values (pollutants)</a:t>
            </a:r>
          </a:p>
        </p:txBody>
      </p:sp>
      <p:sp>
        <p:nvSpPr>
          <p:cNvPr id="18" name="TextBox 18"/>
          <p:cNvSpPr txBox="1"/>
          <p:nvPr/>
        </p:nvSpPr>
        <p:spPr>
          <a:xfrm>
            <a:off x="13546739" y="3377718"/>
            <a:ext cx="3335452" cy="1645329"/>
          </a:xfrm>
          <a:prstGeom prst="rect">
            <a:avLst/>
          </a:prstGeom>
        </p:spPr>
        <p:txBody>
          <a:bodyPr lIns="0" tIns="0" rIns="0" bIns="0" rtlCol="0" anchor="t">
            <a:spAutoFit/>
          </a:bodyPr>
          <a:lstStyle/>
          <a:p>
            <a:pPr algn="ctr">
              <a:lnSpc>
                <a:spcPts val="4337"/>
              </a:lnSpc>
            </a:pPr>
            <a:r>
              <a:rPr lang="en-US" sz="3098" spc="-61" dirty="0">
                <a:solidFill>
                  <a:srgbClr val="FDFDFD"/>
                </a:solidFill>
                <a:latin typeface="Poppins"/>
              </a:rPr>
              <a:t>Connecting the patient and pollution tables</a:t>
            </a:r>
          </a:p>
        </p:txBody>
      </p:sp>
      <p:sp>
        <p:nvSpPr>
          <p:cNvPr id="19" name="TextBox 19"/>
          <p:cNvSpPr txBox="1"/>
          <p:nvPr/>
        </p:nvSpPr>
        <p:spPr>
          <a:xfrm>
            <a:off x="7476273" y="6618832"/>
            <a:ext cx="3335452" cy="1645285"/>
          </a:xfrm>
          <a:prstGeom prst="rect">
            <a:avLst/>
          </a:prstGeom>
        </p:spPr>
        <p:txBody>
          <a:bodyPr lIns="0" tIns="0" rIns="0" bIns="0" rtlCol="0" anchor="t">
            <a:spAutoFit/>
          </a:bodyPr>
          <a:lstStyle/>
          <a:p>
            <a:pPr algn="ctr">
              <a:lnSpc>
                <a:spcPts val="4339"/>
              </a:lnSpc>
              <a:spcBef>
                <a:spcPct val="0"/>
              </a:spcBef>
            </a:pPr>
            <a:r>
              <a:rPr lang="en-US" sz="3099" dirty="0">
                <a:solidFill>
                  <a:srgbClr val="FFFFFF"/>
                </a:solidFill>
                <a:latin typeface="Poppins"/>
              </a:rPr>
              <a:t>Transformed daily data into weekly format</a:t>
            </a:r>
          </a:p>
        </p:txBody>
      </p:sp>
      <p:sp>
        <p:nvSpPr>
          <p:cNvPr id="20" name="Freeform 20"/>
          <p:cNvSpPr/>
          <p:nvPr/>
        </p:nvSpPr>
        <p:spPr>
          <a:xfrm rot="7484518">
            <a:off x="-3856675" y="-2126946"/>
            <a:ext cx="9770750" cy="5773625"/>
          </a:xfrm>
          <a:custGeom>
            <a:avLst/>
            <a:gdLst/>
            <a:ahLst/>
            <a:cxnLst/>
            <a:rect l="l" t="t" r="r" b="b"/>
            <a:pathLst>
              <a:path w="9770750" h="5773625">
                <a:moveTo>
                  <a:pt x="0" y="0"/>
                </a:moveTo>
                <a:lnTo>
                  <a:pt x="9770750" y="0"/>
                </a:lnTo>
                <a:lnTo>
                  <a:pt x="9770750" y="5773625"/>
                </a:lnTo>
                <a:lnTo>
                  <a:pt x="0" y="577362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IN"/>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B9BABE"/>
        </a:solidFill>
        <a:effectLst/>
      </p:bgPr>
    </p:bg>
    <p:spTree>
      <p:nvGrpSpPr>
        <p:cNvPr id="1" name=""/>
        <p:cNvGrpSpPr/>
        <p:nvPr/>
      </p:nvGrpSpPr>
      <p:grpSpPr>
        <a:xfrm>
          <a:off x="0" y="0"/>
          <a:ext cx="0" cy="0"/>
          <a:chOff x="0" y="0"/>
          <a:chExt cx="0" cy="0"/>
        </a:xfrm>
      </p:grpSpPr>
      <p:grpSp>
        <p:nvGrpSpPr>
          <p:cNvPr id="2" name="Group 2"/>
          <p:cNvGrpSpPr/>
          <p:nvPr/>
        </p:nvGrpSpPr>
        <p:grpSpPr>
          <a:xfrm>
            <a:off x="8820808" y="973794"/>
            <a:ext cx="9221761" cy="8229600"/>
            <a:chOff x="0" y="0"/>
            <a:chExt cx="2428777" cy="2167467"/>
          </a:xfrm>
        </p:grpSpPr>
        <p:sp>
          <p:nvSpPr>
            <p:cNvPr id="3" name="Freeform 3"/>
            <p:cNvSpPr/>
            <p:nvPr/>
          </p:nvSpPr>
          <p:spPr>
            <a:xfrm>
              <a:off x="0" y="0"/>
              <a:ext cx="2428777" cy="2167467"/>
            </a:xfrm>
            <a:custGeom>
              <a:avLst/>
              <a:gdLst/>
              <a:ahLst/>
              <a:cxnLst/>
              <a:rect l="l" t="t" r="r" b="b"/>
              <a:pathLst>
                <a:path w="2428777" h="2167467">
                  <a:moveTo>
                    <a:pt x="0" y="0"/>
                  </a:moveTo>
                  <a:lnTo>
                    <a:pt x="2428777" y="0"/>
                  </a:lnTo>
                  <a:lnTo>
                    <a:pt x="2428777" y="2167467"/>
                  </a:lnTo>
                  <a:lnTo>
                    <a:pt x="0" y="2167467"/>
                  </a:lnTo>
                  <a:close/>
                </a:path>
              </a:pathLst>
            </a:custGeom>
            <a:solidFill>
              <a:srgbClr val="B9BABE"/>
            </a:solidFill>
            <a:ln w="47625" cap="sq">
              <a:solidFill>
                <a:srgbClr val="FFFFFF"/>
              </a:solidFill>
              <a:prstDash val="solid"/>
              <a:miter/>
            </a:ln>
          </p:spPr>
          <p:txBody>
            <a:bodyPr/>
            <a:lstStyle/>
            <a:p>
              <a:endParaRPr lang="en-IN"/>
            </a:p>
          </p:txBody>
        </p:sp>
        <p:sp>
          <p:nvSpPr>
            <p:cNvPr id="4" name="TextBox 4"/>
            <p:cNvSpPr txBox="1"/>
            <p:nvPr/>
          </p:nvSpPr>
          <p:spPr>
            <a:xfrm>
              <a:off x="0" y="-66675"/>
              <a:ext cx="2428777" cy="2234142"/>
            </a:xfrm>
            <a:prstGeom prst="rect">
              <a:avLst/>
            </a:prstGeom>
          </p:spPr>
          <p:txBody>
            <a:bodyPr lIns="50800" tIns="50800" rIns="50800" bIns="50800" rtlCol="0" anchor="ctr"/>
            <a:lstStyle/>
            <a:p>
              <a:pPr algn="ctr">
                <a:lnSpc>
                  <a:spcPts val="3499"/>
                </a:lnSpc>
              </a:pPr>
              <a:endParaRPr/>
            </a:p>
          </p:txBody>
        </p:sp>
      </p:grpSp>
      <p:grpSp>
        <p:nvGrpSpPr>
          <p:cNvPr id="5" name="Group 5"/>
          <p:cNvGrpSpPr/>
          <p:nvPr/>
        </p:nvGrpSpPr>
        <p:grpSpPr>
          <a:xfrm>
            <a:off x="8352869" y="-423883"/>
            <a:ext cx="690983" cy="11134766"/>
            <a:chOff x="0" y="0"/>
            <a:chExt cx="195248" cy="3146304"/>
          </a:xfrm>
        </p:grpSpPr>
        <p:sp>
          <p:nvSpPr>
            <p:cNvPr id="6" name="Freeform 6"/>
            <p:cNvSpPr/>
            <p:nvPr/>
          </p:nvSpPr>
          <p:spPr>
            <a:xfrm>
              <a:off x="0" y="0"/>
              <a:ext cx="195248" cy="3146304"/>
            </a:xfrm>
            <a:custGeom>
              <a:avLst/>
              <a:gdLst/>
              <a:ahLst/>
              <a:cxnLst/>
              <a:rect l="l" t="t" r="r" b="b"/>
              <a:pathLst>
                <a:path w="195248" h="3146304">
                  <a:moveTo>
                    <a:pt x="0" y="0"/>
                  </a:moveTo>
                  <a:lnTo>
                    <a:pt x="195248" y="0"/>
                  </a:lnTo>
                  <a:lnTo>
                    <a:pt x="195248" y="3146304"/>
                  </a:lnTo>
                  <a:lnTo>
                    <a:pt x="0" y="3146304"/>
                  </a:lnTo>
                  <a:close/>
                </a:path>
              </a:pathLst>
            </a:custGeom>
            <a:solidFill>
              <a:srgbClr val="145DA0"/>
            </a:solidFill>
          </p:spPr>
          <p:txBody>
            <a:bodyPr/>
            <a:lstStyle/>
            <a:p>
              <a:endParaRPr lang="en-IN"/>
            </a:p>
          </p:txBody>
        </p:sp>
        <p:sp>
          <p:nvSpPr>
            <p:cNvPr id="7" name="TextBox 7"/>
            <p:cNvSpPr txBox="1"/>
            <p:nvPr/>
          </p:nvSpPr>
          <p:spPr>
            <a:xfrm>
              <a:off x="0" y="-57150"/>
              <a:ext cx="195248" cy="3203454"/>
            </a:xfrm>
            <a:prstGeom prst="rect">
              <a:avLst/>
            </a:prstGeom>
          </p:spPr>
          <p:txBody>
            <a:bodyPr lIns="50800" tIns="50800" rIns="50800" bIns="50800" rtlCol="0" anchor="ctr"/>
            <a:lstStyle/>
            <a:p>
              <a:pPr algn="ctr">
                <a:lnSpc>
                  <a:spcPts val="2659"/>
                </a:lnSpc>
              </a:pPr>
              <a:endParaRPr/>
            </a:p>
          </p:txBody>
        </p:sp>
      </p:grpSp>
      <p:sp>
        <p:nvSpPr>
          <p:cNvPr id="8" name="TextBox 8"/>
          <p:cNvSpPr txBox="1"/>
          <p:nvPr/>
        </p:nvSpPr>
        <p:spPr>
          <a:xfrm>
            <a:off x="9043852" y="1387602"/>
            <a:ext cx="8775674" cy="2933700"/>
          </a:xfrm>
          <a:prstGeom prst="rect">
            <a:avLst/>
          </a:prstGeom>
        </p:spPr>
        <p:txBody>
          <a:bodyPr lIns="0" tIns="0" rIns="0" bIns="0" rtlCol="0" anchor="t">
            <a:spAutoFit/>
          </a:bodyPr>
          <a:lstStyle/>
          <a:p>
            <a:pPr algn="ctr">
              <a:lnSpc>
                <a:spcPts val="4500"/>
              </a:lnSpc>
            </a:pPr>
            <a:r>
              <a:rPr lang="en-US" sz="4500" spc="-89">
                <a:solidFill>
                  <a:srgbClr val="051D40"/>
                </a:solidFill>
                <a:latin typeface="Poppins Bold"/>
              </a:rPr>
              <a:t>Generalized additive models with principal component analysis: an application to time series of respiratory disease and air pollution data</a:t>
            </a:r>
          </a:p>
        </p:txBody>
      </p:sp>
      <p:sp>
        <p:nvSpPr>
          <p:cNvPr id="9" name="TextBox 9"/>
          <p:cNvSpPr txBox="1"/>
          <p:nvPr/>
        </p:nvSpPr>
        <p:spPr>
          <a:xfrm>
            <a:off x="10504068" y="5002869"/>
            <a:ext cx="5855241" cy="3209925"/>
          </a:xfrm>
          <a:prstGeom prst="rect">
            <a:avLst/>
          </a:prstGeom>
        </p:spPr>
        <p:txBody>
          <a:bodyPr lIns="0" tIns="0" rIns="0" bIns="0" rtlCol="0" anchor="t">
            <a:spAutoFit/>
          </a:bodyPr>
          <a:lstStyle/>
          <a:p>
            <a:pPr algn="ctr">
              <a:lnSpc>
                <a:spcPts val="4200"/>
              </a:lnSpc>
            </a:pPr>
            <a:r>
              <a:rPr lang="en-US" sz="3000" spc="-60">
                <a:solidFill>
                  <a:srgbClr val="051D40"/>
                </a:solidFill>
                <a:latin typeface="Poppins"/>
              </a:rPr>
              <a:t>Juliana B. de Souza</a:t>
            </a:r>
          </a:p>
          <a:p>
            <a:pPr algn="ctr">
              <a:lnSpc>
                <a:spcPts val="4200"/>
              </a:lnSpc>
            </a:pPr>
            <a:r>
              <a:rPr lang="en-US" sz="3000" spc="-60">
                <a:solidFill>
                  <a:srgbClr val="051D40"/>
                </a:solidFill>
                <a:latin typeface="Poppins"/>
              </a:rPr>
              <a:t>Valderio A. Reisen</a:t>
            </a:r>
          </a:p>
          <a:p>
            <a:pPr algn="ctr">
              <a:lnSpc>
                <a:spcPts val="4200"/>
              </a:lnSpc>
            </a:pPr>
            <a:r>
              <a:rPr lang="en-US" sz="3000" spc="-60">
                <a:solidFill>
                  <a:srgbClr val="051D40"/>
                </a:solidFill>
                <a:latin typeface="Poppins"/>
              </a:rPr>
              <a:t>Glaura C. Franco</a:t>
            </a:r>
          </a:p>
          <a:p>
            <a:pPr algn="ctr">
              <a:lnSpc>
                <a:spcPts val="4200"/>
              </a:lnSpc>
            </a:pPr>
            <a:r>
              <a:rPr lang="en-US" sz="3000" spc="-60">
                <a:solidFill>
                  <a:srgbClr val="051D40"/>
                </a:solidFill>
                <a:latin typeface="Poppins"/>
              </a:rPr>
              <a:t>Marton Ispany</a:t>
            </a:r>
          </a:p>
          <a:p>
            <a:pPr algn="ctr">
              <a:lnSpc>
                <a:spcPts val="4200"/>
              </a:lnSpc>
            </a:pPr>
            <a:r>
              <a:rPr lang="en-US" sz="3000" spc="-60">
                <a:solidFill>
                  <a:srgbClr val="051D40"/>
                </a:solidFill>
                <a:latin typeface="Poppins"/>
              </a:rPr>
              <a:t>Pascal Bondon</a:t>
            </a:r>
          </a:p>
          <a:p>
            <a:pPr algn="ctr">
              <a:lnSpc>
                <a:spcPts val="4200"/>
              </a:lnSpc>
            </a:pPr>
            <a:r>
              <a:rPr lang="en-US" sz="3000" spc="-60">
                <a:solidFill>
                  <a:srgbClr val="051D40"/>
                </a:solidFill>
                <a:latin typeface="Poppins"/>
              </a:rPr>
              <a:t>Jane Meri Santos</a:t>
            </a:r>
          </a:p>
        </p:txBody>
      </p:sp>
      <p:sp>
        <p:nvSpPr>
          <p:cNvPr id="10" name="Freeform 10"/>
          <p:cNvSpPr/>
          <p:nvPr/>
        </p:nvSpPr>
        <p:spPr>
          <a:xfrm>
            <a:off x="341279" y="407396"/>
            <a:ext cx="7692681" cy="9472209"/>
          </a:xfrm>
          <a:custGeom>
            <a:avLst/>
            <a:gdLst/>
            <a:ahLst/>
            <a:cxnLst/>
            <a:rect l="l" t="t" r="r" b="b"/>
            <a:pathLst>
              <a:path w="7692681" h="9472209">
                <a:moveTo>
                  <a:pt x="0" y="0"/>
                </a:moveTo>
                <a:lnTo>
                  <a:pt x="7692681" y="0"/>
                </a:lnTo>
                <a:lnTo>
                  <a:pt x="7692681" y="9472208"/>
                </a:lnTo>
                <a:lnTo>
                  <a:pt x="0" y="9472208"/>
                </a:lnTo>
                <a:lnTo>
                  <a:pt x="0" y="0"/>
                </a:lnTo>
                <a:close/>
              </a:path>
            </a:pathLst>
          </a:custGeom>
          <a:blipFill>
            <a:blip r:embed="rId2"/>
            <a:stretch>
              <a:fillRect l="-12917" r="-12917"/>
            </a:stretch>
          </a:blipFill>
        </p:spPr>
        <p:txBody>
          <a:bodyPr/>
          <a:lstStyle/>
          <a:p>
            <a:endParaRPr lang="en-IN"/>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B9BABE"/>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26000"/>
            </a:blip>
            <a:stretch>
              <a:fillRect t="-14222" b="-4222"/>
            </a:stretch>
          </a:blipFill>
        </p:spPr>
        <p:txBody>
          <a:bodyPr/>
          <a:lstStyle/>
          <a:p>
            <a:endParaRPr lang="en-IN"/>
          </a:p>
        </p:txBody>
      </p:sp>
      <p:sp>
        <p:nvSpPr>
          <p:cNvPr id="3" name="Freeform 3"/>
          <p:cNvSpPr/>
          <p:nvPr/>
        </p:nvSpPr>
        <p:spPr>
          <a:xfrm>
            <a:off x="358596" y="5317029"/>
            <a:ext cx="7223568" cy="4341825"/>
          </a:xfrm>
          <a:prstGeom prst="roundRect">
            <a:avLst/>
          </a:prstGeom>
          <a:blipFill>
            <a:blip r:embed="rId3"/>
            <a:stretch>
              <a:fillRect/>
            </a:stretch>
          </a:blipFill>
        </p:spPr>
        <p:txBody>
          <a:bodyPr/>
          <a:lstStyle/>
          <a:p>
            <a:endParaRPr lang="en-IN"/>
          </a:p>
        </p:txBody>
      </p:sp>
      <p:sp>
        <p:nvSpPr>
          <p:cNvPr id="4" name="Freeform 4"/>
          <p:cNvSpPr/>
          <p:nvPr/>
        </p:nvSpPr>
        <p:spPr>
          <a:xfrm>
            <a:off x="358596" y="801675"/>
            <a:ext cx="7223568" cy="4341825"/>
          </a:xfrm>
          <a:prstGeom prst="roundRect">
            <a:avLst/>
          </a:prstGeom>
          <a:blipFill>
            <a:blip r:embed="rId4"/>
            <a:stretch>
              <a:fillRect/>
            </a:stretch>
          </a:blipFill>
        </p:spPr>
        <p:txBody>
          <a:bodyPr/>
          <a:lstStyle/>
          <a:p>
            <a:endParaRPr lang="en-IN"/>
          </a:p>
        </p:txBody>
      </p:sp>
      <p:sp>
        <p:nvSpPr>
          <p:cNvPr id="5" name="Freeform 5"/>
          <p:cNvSpPr/>
          <p:nvPr/>
        </p:nvSpPr>
        <p:spPr>
          <a:xfrm>
            <a:off x="7822593" y="3504363"/>
            <a:ext cx="10239329" cy="6154490"/>
          </a:xfrm>
          <a:prstGeom prst="roundRect">
            <a:avLst/>
          </a:prstGeom>
          <a:blipFill>
            <a:blip r:embed="rId5"/>
            <a:stretch>
              <a:fillRect/>
            </a:stretch>
          </a:blipFill>
        </p:spPr>
        <p:txBody>
          <a:bodyPr/>
          <a:lstStyle/>
          <a:p>
            <a:endParaRPr lang="en-IN"/>
          </a:p>
        </p:txBody>
      </p:sp>
      <p:sp>
        <p:nvSpPr>
          <p:cNvPr id="6" name="TextBox 6"/>
          <p:cNvSpPr txBox="1"/>
          <p:nvPr/>
        </p:nvSpPr>
        <p:spPr>
          <a:xfrm>
            <a:off x="7822593" y="649275"/>
            <a:ext cx="10239329" cy="2628896"/>
          </a:xfrm>
          <a:prstGeom prst="rect">
            <a:avLst/>
          </a:prstGeom>
        </p:spPr>
        <p:txBody>
          <a:bodyPr lIns="0" tIns="0" rIns="0" bIns="0" rtlCol="0" anchor="t">
            <a:spAutoFit/>
          </a:bodyPr>
          <a:lstStyle/>
          <a:p>
            <a:pPr marL="0" lvl="0" indent="0" algn="ctr">
              <a:lnSpc>
                <a:spcPts val="10500"/>
              </a:lnSpc>
              <a:spcBef>
                <a:spcPct val="0"/>
              </a:spcBef>
            </a:pPr>
            <a:r>
              <a:rPr lang="en-US" sz="7500" dirty="0">
                <a:solidFill>
                  <a:srgbClr val="202354"/>
                </a:solidFill>
                <a:latin typeface="Open Sans Bold"/>
              </a:rPr>
              <a:t>EXPLORATORY DATA ANALYSIS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3F7E9F"/>
        </a:solidFill>
        <a:effectLst/>
      </p:bgPr>
    </p:bg>
    <p:spTree>
      <p:nvGrpSpPr>
        <p:cNvPr id="1" name=""/>
        <p:cNvGrpSpPr/>
        <p:nvPr/>
      </p:nvGrpSpPr>
      <p:grpSpPr>
        <a:xfrm>
          <a:off x="0" y="0"/>
          <a:ext cx="0" cy="0"/>
          <a:chOff x="0" y="0"/>
          <a:chExt cx="0" cy="0"/>
        </a:xfrm>
      </p:grpSpPr>
      <p:grpSp>
        <p:nvGrpSpPr>
          <p:cNvPr id="2" name="Group 2"/>
          <p:cNvGrpSpPr/>
          <p:nvPr/>
        </p:nvGrpSpPr>
        <p:grpSpPr>
          <a:xfrm>
            <a:off x="839127" y="3461117"/>
            <a:ext cx="1043348" cy="771999"/>
            <a:chOff x="0" y="0"/>
            <a:chExt cx="8581958" cy="6350000"/>
          </a:xfrm>
        </p:grpSpPr>
        <p:sp>
          <p:nvSpPr>
            <p:cNvPr id="3" name="Freeform 3"/>
            <p:cNvSpPr/>
            <p:nvPr/>
          </p:nvSpPr>
          <p:spPr>
            <a:xfrm>
              <a:off x="0" y="0"/>
              <a:ext cx="8581958" cy="6350000"/>
            </a:xfrm>
            <a:custGeom>
              <a:avLst/>
              <a:gdLst/>
              <a:ahLst/>
              <a:cxnLst/>
              <a:rect l="l" t="t" r="r" b="b"/>
              <a:pathLst>
                <a:path w="8581958" h="6350000">
                  <a:moveTo>
                    <a:pt x="4290979" y="0"/>
                  </a:moveTo>
                  <a:cubicBezTo>
                    <a:pt x="1921137" y="0"/>
                    <a:pt x="0" y="1421496"/>
                    <a:pt x="0" y="3175000"/>
                  </a:cubicBezTo>
                  <a:cubicBezTo>
                    <a:pt x="0" y="4928504"/>
                    <a:pt x="1921137" y="6350000"/>
                    <a:pt x="4290979" y="6350000"/>
                  </a:cubicBezTo>
                  <a:cubicBezTo>
                    <a:pt x="6660821" y="6350000"/>
                    <a:pt x="8581958" y="4928504"/>
                    <a:pt x="8581958" y="3175000"/>
                  </a:cubicBezTo>
                  <a:cubicBezTo>
                    <a:pt x="8581958" y="1421496"/>
                    <a:pt x="6660821" y="0"/>
                    <a:pt x="4290979" y="0"/>
                  </a:cubicBezTo>
                  <a:close/>
                </a:path>
              </a:pathLst>
            </a:custGeom>
            <a:solidFill>
              <a:srgbClr val="FDFDFD"/>
            </a:solidFill>
          </p:spPr>
          <p:txBody>
            <a:bodyPr/>
            <a:lstStyle/>
            <a:p>
              <a:endParaRPr lang="en-IN"/>
            </a:p>
          </p:txBody>
        </p:sp>
      </p:grpSp>
      <p:grpSp>
        <p:nvGrpSpPr>
          <p:cNvPr id="4" name="Group 4"/>
          <p:cNvGrpSpPr/>
          <p:nvPr/>
        </p:nvGrpSpPr>
        <p:grpSpPr>
          <a:xfrm>
            <a:off x="3277133" y="5327761"/>
            <a:ext cx="1043348" cy="771999"/>
            <a:chOff x="0" y="0"/>
            <a:chExt cx="8581958" cy="6350000"/>
          </a:xfrm>
        </p:grpSpPr>
        <p:sp>
          <p:nvSpPr>
            <p:cNvPr id="5" name="Freeform 5"/>
            <p:cNvSpPr/>
            <p:nvPr/>
          </p:nvSpPr>
          <p:spPr>
            <a:xfrm>
              <a:off x="0" y="0"/>
              <a:ext cx="8581958" cy="6350000"/>
            </a:xfrm>
            <a:custGeom>
              <a:avLst/>
              <a:gdLst/>
              <a:ahLst/>
              <a:cxnLst/>
              <a:rect l="l" t="t" r="r" b="b"/>
              <a:pathLst>
                <a:path w="8581958" h="6350000">
                  <a:moveTo>
                    <a:pt x="4290979" y="0"/>
                  </a:moveTo>
                  <a:cubicBezTo>
                    <a:pt x="1921137" y="0"/>
                    <a:pt x="0" y="1421496"/>
                    <a:pt x="0" y="3175000"/>
                  </a:cubicBezTo>
                  <a:cubicBezTo>
                    <a:pt x="0" y="4928504"/>
                    <a:pt x="1921137" y="6350000"/>
                    <a:pt x="4290979" y="6350000"/>
                  </a:cubicBezTo>
                  <a:cubicBezTo>
                    <a:pt x="6660821" y="6350000"/>
                    <a:pt x="8581958" y="4928504"/>
                    <a:pt x="8581958" y="3175000"/>
                  </a:cubicBezTo>
                  <a:cubicBezTo>
                    <a:pt x="8581958" y="1421496"/>
                    <a:pt x="6660821" y="0"/>
                    <a:pt x="4290979" y="0"/>
                  </a:cubicBezTo>
                  <a:close/>
                </a:path>
              </a:pathLst>
            </a:custGeom>
            <a:solidFill>
              <a:srgbClr val="FDFDFD"/>
            </a:solidFill>
          </p:spPr>
          <p:txBody>
            <a:bodyPr/>
            <a:lstStyle/>
            <a:p>
              <a:endParaRPr lang="en-IN"/>
            </a:p>
          </p:txBody>
        </p:sp>
      </p:grpSp>
      <p:sp>
        <p:nvSpPr>
          <p:cNvPr id="6" name="Freeform 6"/>
          <p:cNvSpPr/>
          <p:nvPr/>
        </p:nvSpPr>
        <p:spPr>
          <a:xfrm>
            <a:off x="-4576237" y="5776706"/>
            <a:ext cx="9152475" cy="8229600"/>
          </a:xfrm>
          <a:custGeom>
            <a:avLst/>
            <a:gdLst/>
            <a:ahLst/>
            <a:cxnLst/>
            <a:rect l="l" t="t" r="r" b="b"/>
            <a:pathLst>
              <a:path w="9152475" h="8229600">
                <a:moveTo>
                  <a:pt x="0" y="0"/>
                </a:moveTo>
                <a:lnTo>
                  <a:pt x="9152474" y="0"/>
                </a:lnTo>
                <a:lnTo>
                  <a:pt x="9152474" y="8229600"/>
                </a:lnTo>
                <a:lnTo>
                  <a:pt x="0" y="8229600"/>
                </a:lnTo>
                <a:lnTo>
                  <a:pt x="0" y="0"/>
                </a:lnTo>
                <a:close/>
              </a:path>
            </a:pathLst>
          </a:custGeom>
          <a:blipFill>
            <a:blip r:embed="rId2"/>
            <a:stretch>
              <a:fillRect/>
            </a:stretch>
          </a:blipFill>
        </p:spPr>
        <p:txBody>
          <a:bodyPr/>
          <a:lstStyle/>
          <a:p>
            <a:endParaRPr lang="en-IN"/>
          </a:p>
        </p:txBody>
      </p:sp>
      <p:sp>
        <p:nvSpPr>
          <p:cNvPr id="7" name="Freeform 7"/>
          <p:cNvSpPr/>
          <p:nvPr/>
        </p:nvSpPr>
        <p:spPr>
          <a:xfrm rot="1432000">
            <a:off x="4416227" y="-2152011"/>
            <a:ext cx="5029200" cy="4114800"/>
          </a:xfrm>
          <a:custGeom>
            <a:avLst/>
            <a:gdLst/>
            <a:ahLst/>
            <a:cxnLst/>
            <a:rect l="l" t="t" r="r" b="b"/>
            <a:pathLst>
              <a:path w="5029200" h="4114800">
                <a:moveTo>
                  <a:pt x="0" y="0"/>
                </a:moveTo>
                <a:lnTo>
                  <a:pt x="5029200" y="0"/>
                </a:lnTo>
                <a:lnTo>
                  <a:pt x="5029200"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8" name="TextBox 8"/>
          <p:cNvSpPr txBox="1"/>
          <p:nvPr/>
        </p:nvSpPr>
        <p:spPr>
          <a:xfrm>
            <a:off x="2186632" y="3240056"/>
            <a:ext cx="10335404" cy="1137920"/>
          </a:xfrm>
          <a:prstGeom prst="rect">
            <a:avLst/>
          </a:prstGeom>
        </p:spPr>
        <p:txBody>
          <a:bodyPr lIns="0" tIns="0" rIns="0" bIns="0" rtlCol="0" anchor="t">
            <a:spAutoFit/>
          </a:bodyPr>
          <a:lstStyle/>
          <a:p>
            <a:pPr algn="l">
              <a:lnSpc>
                <a:spcPts val="4419"/>
              </a:lnSpc>
            </a:pPr>
            <a:r>
              <a:rPr lang="en-US" sz="3399" spc="-67">
                <a:solidFill>
                  <a:srgbClr val="FDFDFD"/>
                </a:solidFill>
                <a:latin typeface="Poppins"/>
              </a:rPr>
              <a:t>VAR(1) model is used to eliminate autocorrelation in the pollutants.</a:t>
            </a:r>
          </a:p>
        </p:txBody>
      </p:sp>
      <p:sp>
        <p:nvSpPr>
          <p:cNvPr id="9" name="TextBox 9"/>
          <p:cNvSpPr txBox="1"/>
          <p:nvPr/>
        </p:nvSpPr>
        <p:spPr>
          <a:xfrm>
            <a:off x="992378" y="3412586"/>
            <a:ext cx="736847" cy="707136"/>
          </a:xfrm>
          <a:prstGeom prst="rect">
            <a:avLst/>
          </a:prstGeom>
        </p:spPr>
        <p:txBody>
          <a:bodyPr lIns="0" tIns="0" rIns="0" bIns="0" rtlCol="0" anchor="t">
            <a:spAutoFit/>
          </a:bodyPr>
          <a:lstStyle/>
          <a:p>
            <a:pPr algn="ctr">
              <a:lnSpc>
                <a:spcPts val="5652"/>
              </a:lnSpc>
            </a:pPr>
            <a:r>
              <a:rPr lang="en-US" sz="3600" spc="-72">
                <a:solidFill>
                  <a:srgbClr val="051D40"/>
                </a:solidFill>
                <a:latin typeface="Poppins"/>
              </a:rPr>
              <a:t>1</a:t>
            </a:r>
          </a:p>
        </p:txBody>
      </p:sp>
      <p:sp>
        <p:nvSpPr>
          <p:cNvPr id="10" name="TextBox 10"/>
          <p:cNvSpPr txBox="1"/>
          <p:nvPr/>
        </p:nvSpPr>
        <p:spPr>
          <a:xfrm>
            <a:off x="3430384" y="5279230"/>
            <a:ext cx="736847" cy="707136"/>
          </a:xfrm>
          <a:prstGeom prst="rect">
            <a:avLst/>
          </a:prstGeom>
        </p:spPr>
        <p:txBody>
          <a:bodyPr lIns="0" tIns="0" rIns="0" bIns="0" rtlCol="0" anchor="t">
            <a:spAutoFit/>
          </a:bodyPr>
          <a:lstStyle/>
          <a:p>
            <a:pPr marL="0" lvl="1" indent="0" algn="ctr">
              <a:lnSpc>
                <a:spcPts val="5652"/>
              </a:lnSpc>
              <a:spcBef>
                <a:spcPct val="0"/>
              </a:spcBef>
            </a:pPr>
            <a:r>
              <a:rPr lang="en-US" sz="3600" u="none" spc="-72">
                <a:solidFill>
                  <a:srgbClr val="051D40"/>
                </a:solidFill>
                <a:latin typeface="Poppins"/>
              </a:rPr>
              <a:t>2</a:t>
            </a:r>
          </a:p>
        </p:txBody>
      </p:sp>
      <p:grpSp>
        <p:nvGrpSpPr>
          <p:cNvPr id="11" name="Group 11"/>
          <p:cNvGrpSpPr/>
          <p:nvPr/>
        </p:nvGrpSpPr>
        <p:grpSpPr>
          <a:xfrm>
            <a:off x="5594656" y="7226250"/>
            <a:ext cx="1043348" cy="771999"/>
            <a:chOff x="0" y="0"/>
            <a:chExt cx="1391131" cy="1029332"/>
          </a:xfrm>
        </p:grpSpPr>
        <p:grpSp>
          <p:nvGrpSpPr>
            <p:cNvPr id="12" name="Group 12"/>
            <p:cNvGrpSpPr/>
            <p:nvPr/>
          </p:nvGrpSpPr>
          <p:grpSpPr>
            <a:xfrm>
              <a:off x="0" y="0"/>
              <a:ext cx="1391131" cy="1029332"/>
              <a:chOff x="0" y="0"/>
              <a:chExt cx="8581958" cy="6350000"/>
            </a:xfrm>
          </p:grpSpPr>
          <p:sp>
            <p:nvSpPr>
              <p:cNvPr id="13" name="Freeform 13"/>
              <p:cNvSpPr/>
              <p:nvPr/>
            </p:nvSpPr>
            <p:spPr>
              <a:xfrm>
                <a:off x="0" y="0"/>
                <a:ext cx="8581958" cy="6350000"/>
              </a:xfrm>
              <a:custGeom>
                <a:avLst/>
                <a:gdLst/>
                <a:ahLst/>
                <a:cxnLst/>
                <a:rect l="l" t="t" r="r" b="b"/>
                <a:pathLst>
                  <a:path w="8581958" h="6350000">
                    <a:moveTo>
                      <a:pt x="4290979" y="0"/>
                    </a:moveTo>
                    <a:cubicBezTo>
                      <a:pt x="1921137" y="0"/>
                      <a:pt x="0" y="1421496"/>
                      <a:pt x="0" y="3175000"/>
                    </a:cubicBezTo>
                    <a:cubicBezTo>
                      <a:pt x="0" y="4928504"/>
                      <a:pt x="1921137" y="6350000"/>
                      <a:pt x="4290979" y="6350000"/>
                    </a:cubicBezTo>
                    <a:cubicBezTo>
                      <a:pt x="6660821" y="6350000"/>
                      <a:pt x="8581958" y="4928504"/>
                      <a:pt x="8581958" y="3175000"/>
                    </a:cubicBezTo>
                    <a:cubicBezTo>
                      <a:pt x="8581958" y="1421496"/>
                      <a:pt x="6660821" y="0"/>
                      <a:pt x="4290979" y="0"/>
                    </a:cubicBezTo>
                    <a:close/>
                  </a:path>
                </a:pathLst>
              </a:custGeom>
              <a:solidFill>
                <a:srgbClr val="FDFDFD"/>
              </a:solidFill>
            </p:spPr>
            <p:txBody>
              <a:bodyPr/>
              <a:lstStyle/>
              <a:p>
                <a:endParaRPr lang="en-IN"/>
              </a:p>
            </p:txBody>
          </p:sp>
        </p:grpSp>
        <p:sp>
          <p:nvSpPr>
            <p:cNvPr id="14" name="TextBox 14"/>
            <p:cNvSpPr txBox="1"/>
            <p:nvPr/>
          </p:nvSpPr>
          <p:spPr>
            <a:xfrm>
              <a:off x="204334" y="-56862"/>
              <a:ext cx="982463" cy="888873"/>
            </a:xfrm>
            <a:prstGeom prst="rect">
              <a:avLst/>
            </a:prstGeom>
          </p:spPr>
          <p:txBody>
            <a:bodyPr lIns="0" tIns="0" rIns="0" bIns="0" rtlCol="0" anchor="t">
              <a:spAutoFit/>
            </a:bodyPr>
            <a:lstStyle/>
            <a:p>
              <a:pPr marL="0" lvl="1" indent="0" algn="ctr">
                <a:lnSpc>
                  <a:spcPts val="5652"/>
                </a:lnSpc>
                <a:spcBef>
                  <a:spcPct val="0"/>
                </a:spcBef>
              </a:pPr>
              <a:r>
                <a:rPr lang="en-US" sz="3600" u="none" spc="-72">
                  <a:solidFill>
                    <a:srgbClr val="051D40"/>
                  </a:solidFill>
                  <a:latin typeface="Poppins"/>
                </a:rPr>
                <a:t>3</a:t>
              </a:r>
            </a:p>
          </p:txBody>
        </p:sp>
      </p:grpSp>
      <p:sp>
        <p:nvSpPr>
          <p:cNvPr id="15" name="TextBox 15"/>
          <p:cNvSpPr txBox="1"/>
          <p:nvPr/>
        </p:nvSpPr>
        <p:spPr>
          <a:xfrm>
            <a:off x="4392139" y="729090"/>
            <a:ext cx="9503723" cy="1333500"/>
          </a:xfrm>
          <a:prstGeom prst="rect">
            <a:avLst/>
          </a:prstGeom>
        </p:spPr>
        <p:txBody>
          <a:bodyPr lIns="0" tIns="0" rIns="0" bIns="0" rtlCol="0" anchor="t">
            <a:spAutoFit/>
          </a:bodyPr>
          <a:lstStyle/>
          <a:p>
            <a:pPr marL="0" lvl="0" indent="0" algn="l">
              <a:lnSpc>
                <a:spcPts val="10559"/>
              </a:lnSpc>
              <a:spcBef>
                <a:spcPct val="0"/>
              </a:spcBef>
            </a:pPr>
            <a:r>
              <a:rPr lang="en-US" sz="8799">
                <a:solidFill>
                  <a:srgbClr val="FDFDFD"/>
                </a:solidFill>
                <a:latin typeface="Open Sans Extra Bold"/>
              </a:rPr>
              <a:t>METHODOLOGY</a:t>
            </a:r>
          </a:p>
        </p:txBody>
      </p:sp>
      <p:sp>
        <p:nvSpPr>
          <p:cNvPr id="16" name="Freeform 16"/>
          <p:cNvSpPr/>
          <p:nvPr/>
        </p:nvSpPr>
        <p:spPr>
          <a:xfrm rot="-1149178">
            <a:off x="15144750" y="8594576"/>
            <a:ext cx="5029200" cy="4114800"/>
          </a:xfrm>
          <a:custGeom>
            <a:avLst/>
            <a:gdLst/>
            <a:ahLst/>
            <a:cxnLst/>
            <a:rect l="l" t="t" r="r" b="b"/>
            <a:pathLst>
              <a:path w="5029200" h="4114800">
                <a:moveTo>
                  <a:pt x="0" y="0"/>
                </a:moveTo>
                <a:lnTo>
                  <a:pt x="5029200" y="0"/>
                </a:lnTo>
                <a:lnTo>
                  <a:pt x="5029200"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17" name="Freeform 17"/>
          <p:cNvSpPr/>
          <p:nvPr/>
        </p:nvSpPr>
        <p:spPr>
          <a:xfrm>
            <a:off x="-470670" y="-5686232"/>
            <a:ext cx="7401497" cy="8229600"/>
          </a:xfrm>
          <a:custGeom>
            <a:avLst/>
            <a:gdLst/>
            <a:ahLst/>
            <a:cxnLst/>
            <a:rect l="l" t="t" r="r" b="b"/>
            <a:pathLst>
              <a:path w="7401497" h="8229600">
                <a:moveTo>
                  <a:pt x="0" y="0"/>
                </a:moveTo>
                <a:lnTo>
                  <a:pt x="7401497" y="0"/>
                </a:lnTo>
                <a:lnTo>
                  <a:pt x="7401497" y="8229600"/>
                </a:lnTo>
                <a:lnTo>
                  <a:pt x="0" y="8229600"/>
                </a:lnTo>
                <a:lnTo>
                  <a:pt x="0" y="0"/>
                </a:lnTo>
                <a:close/>
              </a:path>
            </a:pathLst>
          </a:custGeom>
          <a:blipFill>
            <a:blip r:embed="rId5"/>
            <a:stretch>
              <a:fillRect/>
            </a:stretch>
          </a:blipFill>
        </p:spPr>
        <p:txBody>
          <a:bodyPr/>
          <a:lstStyle/>
          <a:p>
            <a:endParaRPr lang="en-IN"/>
          </a:p>
        </p:txBody>
      </p:sp>
      <p:sp>
        <p:nvSpPr>
          <p:cNvPr id="18" name="TextBox 18"/>
          <p:cNvSpPr txBox="1"/>
          <p:nvPr/>
        </p:nvSpPr>
        <p:spPr>
          <a:xfrm>
            <a:off x="4539875" y="5106701"/>
            <a:ext cx="10335404" cy="1137920"/>
          </a:xfrm>
          <a:prstGeom prst="rect">
            <a:avLst/>
          </a:prstGeom>
        </p:spPr>
        <p:txBody>
          <a:bodyPr lIns="0" tIns="0" rIns="0" bIns="0" rtlCol="0" anchor="t">
            <a:spAutoFit/>
          </a:bodyPr>
          <a:lstStyle/>
          <a:p>
            <a:pPr algn="l">
              <a:lnSpc>
                <a:spcPts val="4419"/>
              </a:lnSpc>
            </a:pPr>
            <a:r>
              <a:rPr lang="en-US" sz="3399" spc="-67">
                <a:solidFill>
                  <a:srgbClr val="FDFDFD"/>
                </a:solidFill>
                <a:latin typeface="Poppins"/>
              </a:rPr>
              <a:t>PCA is applied on the residuals of VAR(1) model to remove multicollinearity.</a:t>
            </a:r>
          </a:p>
        </p:txBody>
      </p:sp>
      <p:sp>
        <p:nvSpPr>
          <p:cNvPr id="19" name="TextBox 19"/>
          <p:cNvSpPr txBox="1"/>
          <p:nvPr/>
        </p:nvSpPr>
        <p:spPr>
          <a:xfrm>
            <a:off x="6923896" y="7012175"/>
            <a:ext cx="10335404" cy="1137920"/>
          </a:xfrm>
          <a:prstGeom prst="rect">
            <a:avLst/>
          </a:prstGeom>
        </p:spPr>
        <p:txBody>
          <a:bodyPr lIns="0" tIns="0" rIns="0" bIns="0" rtlCol="0" anchor="t">
            <a:spAutoFit/>
          </a:bodyPr>
          <a:lstStyle/>
          <a:p>
            <a:pPr algn="l">
              <a:lnSpc>
                <a:spcPts val="4419"/>
              </a:lnSpc>
            </a:pPr>
            <a:r>
              <a:rPr lang="en-US" sz="3399" spc="-67">
                <a:solidFill>
                  <a:srgbClr val="FDFDFD"/>
                </a:solidFill>
                <a:latin typeface="Poppins"/>
              </a:rPr>
              <a:t>Modified PCs were then used as covariates in the GLM.</a:t>
            </a:r>
          </a:p>
        </p:txBody>
      </p:sp>
      <p:sp>
        <p:nvSpPr>
          <p:cNvPr id="20" name="Freeform 20"/>
          <p:cNvSpPr/>
          <p:nvPr/>
        </p:nvSpPr>
        <p:spPr>
          <a:xfrm>
            <a:off x="-7401496" y="1028700"/>
            <a:ext cx="7401497" cy="8229600"/>
          </a:xfrm>
          <a:custGeom>
            <a:avLst/>
            <a:gdLst/>
            <a:ahLst/>
            <a:cxnLst/>
            <a:rect l="l" t="t" r="r" b="b"/>
            <a:pathLst>
              <a:path w="7401497" h="8229600">
                <a:moveTo>
                  <a:pt x="0" y="0"/>
                </a:moveTo>
                <a:lnTo>
                  <a:pt x="7401496" y="0"/>
                </a:lnTo>
                <a:lnTo>
                  <a:pt x="7401496" y="8229600"/>
                </a:lnTo>
                <a:lnTo>
                  <a:pt x="0" y="8229600"/>
                </a:lnTo>
                <a:lnTo>
                  <a:pt x="0" y="0"/>
                </a:lnTo>
                <a:close/>
              </a:path>
            </a:pathLst>
          </a:custGeom>
          <a:blipFill>
            <a:blip r:embed="rId5"/>
            <a:stretch>
              <a:fillRect/>
            </a:stretch>
          </a:blipFill>
        </p:spPr>
        <p:txBody>
          <a:bodyPr/>
          <a:lstStyle/>
          <a:p>
            <a:endParaRPr lang="en-IN"/>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sp>
        <p:nvSpPr>
          <p:cNvPr id="2" name="Freeform 2"/>
          <p:cNvSpPr/>
          <p:nvPr/>
        </p:nvSpPr>
        <p:spPr>
          <a:xfrm rot="1313163">
            <a:off x="-4261137" y="6573910"/>
            <a:ext cx="9085628" cy="5368780"/>
          </a:xfrm>
          <a:custGeom>
            <a:avLst/>
            <a:gdLst/>
            <a:ahLst/>
            <a:cxnLst/>
            <a:rect l="l" t="t" r="r" b="b"/>
            <a:pathLst>
              <a:path w="9085628" h="5368780">
                <a:moveTo>
                  <a:pt x="0" y="0"/>
                </a:moveTo>
                <a:lnTo>
                  <a:pt x="9085628" y="0"/>
                </a:lnTo>
                <a:lnTo>
                  <a:pt x="9085628" y="5368780"/>
                </a:lnTo>
                <a:lnTo>
                  <a:pt x="0" y="536878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Freeform 3"/>
          <p:cNvSpPr/>
          <p:nvPr/>
        </p:nvSpPr>
        <p:spPr>
          <a:xfrm rot="1313163">
            <a:off x="14330817" y="-1655690"/>
            <a:ext cx="9085628" cy="5368780"/>
          </a:xfrm>
          <a:custGeom>
            <a:avLst/>
            <a:gdLst/>
            <a:ahLst/>
            <a:cxnLst/>
            <a:rect l="l" t="t" r="r" b="b"/>
            <a:pathLst>
              <a:path w="9085628" h="5368780">
                <a:moveTo>
                  <a:pt x="0" y="0"/>
                </a:moveTo>
                <a:lnTo>
                  <a:pt x="9085629" y="0"/>
                </a:lnTo>
                <a:lnTo>
                  <a:pt x="9085629" y="5368780"/>
                </a:lnTo>
                <a:lnTo>
                  <a:pt x="0" y="536878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4" name="TextBox 4"/>
          <p:cNvSpPr txBox="1"/>
          <p:nvPr/>
        </p:nvSpPr>
        <p:spPr>
          <a:xfrm>
            <a:off x="1303533" y="3993807"/>
            <a:ext cx="15680935" cy="2438400"/>
          </a:xfrm>
          <a:prstGeom prst="rect">
            <a:avLst/>
          </a:prstGeom>
        </p:spPr>
        <p:txBody>
          <a:bodyPr lIns="0" tIns="0" rIns="0" bIns="0" rtlCol="0" anchor="t">
            <a:spAutoFit/>
          </a:bodyPr>
          <a:lstStyle/>
          <a:p>
            <a:pPr algn="ctr">
              <a:lnSpc>
                <a:spcPts val="9600"/>
              </a:lnSpc>
            </a:pPr>
            <a:r>
              <a:rPr lang="en-US" sz="8000">
                <a:solidFill>
                  <a:srgbClr val="FFFFFF"/>
                </a:solidFill>
                <a:latin typeface="Open Sans Extra Bold"/>
              </a:rPr>
              <a:t>GENERALIZED LINEAR MODEL</a:t>
            </a:r>
          </a:p>
          <a:p>
            <a:pPr marL="0" lvl="0" indent="0" algn="ctr">
              <a:lnSpc>
                <a:spcPts val="9600"/>
              </a:lnSpc>
              <a:spcBef>
                <a:spcPct val="0"/>
              </a:spcBef>
            </a:pPr>
            <a:r>
              <a:rPr lang="en-US" sz="8000">
                <a:solidFill>
                  <a:srgbClr val="FFFFFF"/>
                </a:solidFill>
                <a:latin typeface="Open Sans Extra Bold"/>
              </a:rPr>
              <a:t>(GLM)</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38</TotalTime>
  <Words>1360</Words>
  <Application>Microsoft Office PowerPoint</Application>
  <PresentationFormat>Custom</PresentationFormat>
  <Paragraphs>211</Paragraphs>
  <Slides>27</Slides>
  <Notes>0</Notes>
  <HiddenSlides>0</HiddenSlides>
  <MMClips>0</MMClips>
  <ScaleCrop>false</ScaleCrop>
  <HeadingPairs>
    <vt:vector size="6" baseType="variant">
      <vt:variant>
        <vt:lpstr>Fonts Used</vt:lpstr>
      </vt:variant>
      <vt:variant>
        <vt:i4>17</vt:i4>
      </vt:variant>
      <vt:variant>
        <vt:lpstr>Theme</vt:lpstr>
      </vt:variant>
      <vt:variant>
        <vt:i4>1</vt:i4>
      </vt:variant>
      <vt:variant>
        <vt:lpstr>Slide Titles</vt:lpstr>
      </vt:variant>
      <vt:variant>
        <vt:i4>27</vt:i4>
      </vt:variant>
    </vt:vector>
  </HeadingPairs>
  <TitlesOfParts>
    <vt:vector size="45" baseType="lpstr">
      <vt:lpstr>Canva Sans</vt:lpstr>
      <vt:lpstr>Gagalin</vt:lpstr>
      <vt:lpstr>Playfair Display</vt:lpstr>
      <vt:lpstr>DM Sans</vt:lpstr>
      <vt:lpstr>Cormorant Garamond Bold</vt:lpstr>
      <vt:lpstr>Canva Sans Bold</vt:lpstr>
      <vt:lpstr>Open Sans Extra Bold</vt:lpstr>
      <vt:lpstr>Poppins Bold</vt:lpstr>
      <vt:lpstr>Canva Sans Italics</vt:lpstr>
      <vt:lpstr>Arial</vt:lpstr>
      <vt:lpstr>Poppins Ultra-Bold</vt:lpstr>
      <vt:lpstr>Poppins</vt:lpstr>
      <vt:lpstr>Cambria Math</vt:lpstr>
      <vt:lpstr>Open Sans Bold</vt:lpstr>
      <vt:lpstr>Glacial Indifference</vt:lpstr>
      <vt:lpstr>DM Sans Bold</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White and Blue Professional Modern Technology Pitch Deck Presentation</dc:title>
  <cp:lastModifiedBy>Varsha Jain</cp:lastModifiedBy>
  <cp:revision>9</cp:revision>
  <dcterms:created xsi:type="dcterms:W3CDTF">2006-08-16T00:00:00Z</dcterms:created>
  <dcterms:modified xsi:type="dcterms:W3CDTF">2024-04-23T04:15:48Z</dcterms:modified>
  <dc:identifier>DAGC8-CApU0</dc:identifier>
</cp:coreProperties>
</file>